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9"/>
  </p:notesMasterIdLst>
  <p:handoutMasterIdLst>
    <p:handoutMasterId r:id="rId60"/>
  </p:handoutMasterIdLst>
  <p:sldIdLst>
    <p:sldId id="402" r:id="rId3"/>
    <p:sldId id="465" r:id="rId4"/>
    <p:sldId id="466" r:id="rId5"/>
    <p:sldId id="467" r:id="rId6"/>
    <p:sldId id="468" r:id="rId7"/>
    <p:sldId id="469" r:id="rId8"/>
    <p:sldId id="470" r:id="rId9"/>
    <p:sldId id="471" r:id="rId10"/>
    <p:sldId id="472" r:id="rId11"/>
    <p:sldId id="473" r:id="rId12"/>
    <p:sldId id="474" r:id="rId13"/>
    <p:sldId id="475" r:id="rId14"/>
    <p:sldId id="476" r:id="rId15"/>
    <p:sldId id="477" r:id="rId16"/>
    <p:sldId id="478" r:id="rId17"/>
    <p:sldId id="479" r:id="rId18"/>
    <p:sldId id="480" r:id="rId19"/>
    <p:sldId id="481" r:id="rId20"/>
    <p:sldId id="482" r:id="rId21"/>
    <p:sldId id="483" r:id="rId22"/>
    <p:sldId id="484" r:id="rId23"/>
    <p:sldId id="485" r:id="rId24"/>
    <p:sldId id="486" r:id="rId25"/>
    <p:sldId id="487" r:id="rId26"/>
    <p:sldId id="488" r:id="rId27"/>
    <p:sldId id="489" r:id="rId28"/>
    <p:sldId id="490" r:id="rId29"/>
    <p:sldId id="491" r:id="rId30"/>
    <p:sldId id="492" r:id="rId31"/>
    <p:sldId id="493" r:id="rId32"/>
    <p:sldId id="494" r:id="rId33"/>
    <p:sldId id="495" r:id="rId34"/>
    <p:sldId id="496" r:id="rId35"/>
    <p:sldId id="497" r:id="rId36"/>
    <p:sldId id="498" r:id="rId37"/>
    <p:sldId id="499" r:id="rId38"/>
    <p:sldId id="500" r:id="rId39"/>
    <p:sldId id="501" r:id="rId40"/>
    <p:sldId id="502" r:id="rId41"/>
    <p:sldId id="503" r:id="rId42"/>
    <p:sldId id="504" r:id="rId43"/>
    <p:sldId id="505" r:id="rId44"/>
    <p:sldId id="506" r:id="rId45"/>
    <p:sldId id="507" r:id="rId46"/>
    <p:sldId id="508" r:id="rId47"/>
    <p:sldId id="509" r:id="rId48"/>
    <p:sldId id="510" r:id="rId49"/>
    <p:sldId id="511" r:id="rId50"/>
    <p:sldId id="512" r:id="rId51"/>
    <p:sldId id="513" r:id="rId52"/>
    <p:sldId id="514" r:id="rId53"/>
    <p:sldId id="515" r:id="rId54"/>
    <p:sldId id="464" r:id="rId55"/>
    <p:sldId id="416" r:id="rId56"/>
    <p:sldId id="400" r:id="rId57"/>
    <p:sldId id="399" r:id="rId5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65"/>
            <p14:sldId id="466"/>
          </p14:sldIdLst>
        </p14:section>
        <p14:section name="HTML Tools" id="{DB1682D2-A130-4162-9E35-DBBE8E7C9F8D}">
          <p14:sldIdLst>
            <p14:sldId id="467"/>
            <p14:sldId id="468"/>
            <p14:sldId id="469"/>
          </p14:sldIdLst>
        </p14:section>
        <p14:section name="HTML" id="{521E9C28-5E69-4858-9092-0F7092EFDE3E}">
          <p14:sldIdLst>
            <p14:sldId id="470"/>
            <p14:sldId id="471"/>
            <p14:sldId id="472"/>
            <p14:sldId id="473"/>
            <p14:sldId id="474"/>
            <p14:sldId id="475"/>
          </p14:sldIdLst>
        </p14:section>
        <p14:section name="HTML Common Tags" id="{792EFE36-764F-43E1-B098-AAB382DC5566}">
          <p14:sldIdLst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</p14:sldIdLst>
        </p14:section>
        <p14:section name="Cascading Style Sheets (CSS)" id="{81AE932B-9ECE-4639-954D-2284D1FF6E15}">
          <p14:sldIdLst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</p14:sldIdLst>
        </p14:section>
        <p14:section name="Conclusion" id="{10E03AB1-9AA8-4E86-9A64-D741901E50A2}">
          <p14:sldIdLst>
            <p14:sldId id="464"/>
            <p14:sldId id="4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67" autoAdjust="0"/>
    <p:restoredTop sz="94533" autoAdjust="0"/>
  </p:normalViewPr>
  <p:slideViewPr>
    <p:cSldViewPr>
      <p:cViewPr varScale="1">
        <p:scale>
          <a:sx n="56" d="100"/>
          <a:sy n="56" d="100"/>
        </p:scale>
        <p:origin x="518" y="2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65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11/6/2017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11/6/2017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590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209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369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237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65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096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937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13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027402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268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375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462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50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11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490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018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11/6/2017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4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hyperlink" Target="https://jetbrains.com/webstorm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www.visualstudio.com/" TargetMode="Externa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81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software-technologies" TargetMode="External"/><Relationship Id="rId7" Type="http://schemas.openxmlformats.org/officeDocument/2006/relationships/image" Target="../media/image78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18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5" Type="http://schemas.openxmlformats.org/officeDocument/2006/relationships/image" Target="../media/image82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84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79.png"/><Relationship Id="rId14" Type="http://schemas.openxmlformats.org/officeDocument/2006/relationships/hyperlink" Target="http://www.telenor.bg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5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8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8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75013" y="279016"/>
            <a:ext cx="8215098" cy="1404218"/>
          </a:xfrm>
        </p:spPr>
        <p:txBody>
          <a:bodyPr>
            <a:normAutofit/>
          </a:bodyPr>
          <a:lstStyle/>
          <a:p>
            <a:r>
              <a:rPr lang="en-US" dirty="0"/>
              <a:t>HTML and CSS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656012" y="1712316"/>
            <a:ext cx="7910298" cy="1007141"/>
          </a:xfrm>
        </p:spPr>
        <p:txBody>
          <a:bodyPr>
            <a:normAutofit/>
          </a:bodyPr>
          <a:lstStyle/>
          <a:p>
            <a:r>
              <a:rPr lang="en-US" dirty="0"/>
              <a:t>Very Short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5013" y="3980256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613554" y="3656573"/>
            <a:ext cx="2182817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Software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Technologies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94350A-6B65-47E4-A36F-85D4054CBA7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345" b="6461"/>
          <a:stretch/>
        </p:blipFill>
        <p:spPr>
          <a:xfrm>
            <a:off x="7256574" y="3596107"/>
            <a:ext cx="4064510" cy="2514600"/>
          </a:xfrm>
          <a:prstGeom prst="rect">
            <a:avLst/>
          </a:prstGeom>
        </p:spPr>
      </p:pic>
      <p:pic>
        <p:nvPicPr>
          <p:cNvPr id="17" name="Picture 4" descr="http://icons.iconarchive.com/icons/hopstarter/adobe-cs4/256/File-Adobe-Dreamweaver-HTML-01-icon.png">
            <a:extLst>
              <a:ext uri="{FF2B5EF4-FFF2-40B4-BE49-F238E27FC236}">
                <a16:creationId xmlns:a16="http://schemas.microsoft.com/office/drawing/2014/main" id="{0BF162FB-3967-413C-930B-BA77DF6CF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8172">
            <a:off x="6932612" y="3463291"/>
            <a:ext cx="1120588" cy="112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://icons.iconarchive.com/icons/hopstarter/adobe-cs4/256/File-Adobe-Dreamweaver-CSS-01-icon.png">
            <a:extLst>
              <a:ext uri="{FF2B5EF4-FFF2-40B4-BE49-F238E27FC236}">
                <a16:creationId xmlns:a16="http://schemas.microsoft.com/office/drawing/2014/main" id="{2476B93B-146C-4468-B5B3-D7B08A1BE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37665">
            <a:off x="10502110" y="3463291"/>
            <a:ext cx="1138237" cy="113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Page – Example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2411" y="1155308"/>
            <a:ext cx="10944002" cy="529642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Example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 HTML!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describes formatted text using tags.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466" y="1295400"/>
            <a:ext cx="4112473" cy="2133600"/>
          </a:xfrm>
          <a:prstGeom prst="roundRect">
            <a:avLst>
              <a:gd name="adj" fmla="val 8096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466" y="1295400"/>
            <a:ext cx="4112473" cy="2133600"/>
          </a:xfrm>
          <a:prstGeom prst="roundRect">
            <a:avLst>
              <a:gd name="adj" fmla="val 8096"/>
            </a:avLst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465" y="1295400"/>
            <a:ext cx="4112473" cy="2133600"/>
          </a:xfrm>
          <a:prstGeom prst="roundRect">
            <a:avLst>
              <a:gd name="adj" fmla="val 8631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464" y="1295400"/>
            <a:ext cx="4112473" cy="2133600"/>
          </a:xfrm>
          <a:prstGeom prst="roundRect">
            <a:avLst>
              <a:gd name="adj" fmla="val 7248"/>
            </a:avLst>
          </a:prstGeom>
        </p:spPr>
      </p:pic>
    </p:spTree>
    <p:extLst>
      <p:ext uri="{BB962C8B-B14F-4D97-AF65-F5344CB8AC3E}">
        <p14:creationId xmlns:p14="http://schemas.microsoft.com/office/powerpoint/2010/main" val="14818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HTML 5 defines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semantic</a:t>
            </a:r>
            <a:r>
              <a:rPr lang="en-US" dirty="0"/>
              <a:t> tags for layout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&lt;header&gt;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&lt;footer&gt;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&lt;nav&gt;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&lt;aside&gt;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&lt;section&gt;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73376" y="2538948"/>
            <a:ext cx="5791198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&lt;head&gt; … 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&lt;body&gt;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&lt;header&gt; … &lt;/header&gt;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&lt;nav&gt; … &lt;/nav&gt;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&lt;aside&gt; … &lt;/aside&gt;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&lt;section&gt; … &lt;/section&gt;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&lt;footer&gt; … &lt;/footer&gt;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59176" y="2933700"/>
            <a:ext cx="2819400" cy="4191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/>
          <p:nvPr/>
        </p:nvSpPr>
        <p:spPr>
          <a:xfrm>
            <a:off x="1887826" y="3686810"/>
            <a:ext cx="3810000" cy="183007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AutoShape 25"/>
          <p:cNvSpPr>
            <a:spLocks noChangeArrowheads="1"/>
          </p:cNvSpPr>
          <p:nvPr/>
        </p:nvSpPr>
        <p:spPr bwMode="auto">
          <a:xfrm>
            <a:off x="3726044" y="5638919"/>
            <a:ext cx="2432291" cy="967063"/>
          </a:xfrm>
          <a:prstGeom prst="wedgeRoundRectCallout">
            <a:avLst>
              <a:gd name="adj1" fmla="val -63906"/>
              <a:gd name="adj2" fmla="val -5085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Document content (body)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0D866DB-E429-4400-AB05-32878D3D7023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5411232" y="2933700"/>
            <a:ext cx="1639144" cy="90872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4710252" y="2394304"/>
            <a:ext cx="1842421" cy="979952"/>
          </a:xfrm>
          <a:prstGeom prst="wedgeRoundRectCallout">
            <a:avLst>
              <a:gd name="adj1" fmla="val -75921"/>
              <a:gd name="adj2" fmla="val 269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Metadata (header)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D400BB7-F8E2-47E1-B649-1978B9D9F009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419011" y="3619500"/>
            <a:ext cx="2631365" cy="63148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EB1874-8B1C-4769-B1B8-F5503FE7A45A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5697826" y="4762500"/>
            <a:ext cx="1352550" cy="1905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145587-F85F-4D87-BA60-52CBA837B20C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129130" y="4610911"/>
            <a:ext cx="4816846" cy="15158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6897976" y="2514600"/>
            <a:ext cx="4648200" cy="3810000"/>
            <a:chOff x="531812" y="2286000"/>
            <a:chExt cx="4648200" cy="3810000"/>
          </a:xfrm>
        </p:grpSpPr>
        <p:sp>
          <p:nvSpPr>
            <p:cNvPr id="8" name="Rectangle 7"/>
            <p:cNvSpPr/>
            <p:nvPr/>
          </p:nvSpPr>
          <p:spPr>
            <a:xfrm>
              <a:off x="531812" y="2286000"/>
              <a:ext cx="4648200" cy="381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84212" y="2438400"/>
              <a:ext cx="4343400" cy="533400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Logo + Header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84212" y="3124200"/>
              <a:ext cx="4343400" cy="533400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Navigation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84212" y="5415280"/>
              <a:ext cx="4343400" cy="533400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Footer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579812" y="3810000"/>
              <a:ext cx="1447800" cy="1447800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Sidebar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4212" y="3810000"/>
              <a:ext cx="2743200" cy="1447800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Content</a:t>
              </a: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5E5AABB-9F55-4A40-8DB1-C1AC91D3F54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411232" y="5334000"/>
            <a:ext cx="1639144" cy="57658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10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Create your first Web page: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welcome.html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Welcome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am learning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!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You can use as a basis the html structure from the previous slides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For bolder text use the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&lt;strong&gt;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/>
              <a:t>tag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Welcome</a:t>
            </a:r>
            <a:r>
              <a:rPr lang="bg-BG" dirty="0"/>
              <a:t> </a:t>
            </a:r>
            <a:r>
              <a:rPr lang="en-US" dirty="0"/>
              <a:t>to HTML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012" y="1447800"/>
            <a:ext cx="5063413" cy="2819400"/>
          </a:xfrm>
          <a:prstGeom prst="roundRect">
            <a:avLst>
              <a:gd name="adj" fmla="val 3429"/>
            </a:avLst>
          </a:prstGeom>
        </p:spPr>
      </p:pic>
    </p:spTree>
    <p:extLst>
      <p:ext uri="{BB962C8B-B14F-4D97-AF65-F5344CB8AC3E}">
        <p14:creationId xmlns:p14="http://schemas.microsoft.com/office/powerpoint/2010/main" val="2237728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4773304"/>
            <a:ext cx="8938472" cy="820600"/>
          </a:xfrm>
        </p:spPr>
        <p:txBody>
          <a:bodyPr/>
          <a:lstStyle/>
          <a:p>
            <a:r>
              <a:rPr lang="en-US" dirty="0"/>
              <a:t>HTML Common Tags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6212" y="5661168"/>
            <a:ext cx="8938472" cy="719034"/>
          </a:xfrm>
        </p:spPr>
        <p:txBody>
          <a:bodyPr/>
          <a:lstStyle/>
          <a:p>
            <a:r>
              <a:rPr lang="en-US" dirty="0"/>
              <a:t>Widely Used on All Websites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355948" y="1325848"/>
            <a:ext cx="5066447" cy="2894339"/>
            <a:chOff x="3355948" y="1325848"/>
            <a:chExt cx="5066447" cy="2894339"/>
          </a:xfrm>
        </p:grpSpPr>
        <p:sp>
          <p:nvSpPr>
            <p:cNvPr id="4" name="TextBox 3"/>
            <p:cNvSpPr txBox="1"/>
            <p:nvPr/>
          </p:nvSpPr>
          <p:spPr>
            <a:xfrm rot="1008642">
              <a:off x="4055211" y="1858795"/>
              <a:ext cx="9941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&lt;div&gt;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 rot="20516259">
              <a:off x="5363366" y="3696967"/>
              <a:ext cx="13694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&lt;script&gt;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 rot="699201">
              <a:off x="3816310" y="3287475"/>
              <a:ext cx="15554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&lt;button&gt;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21098724">
              <a:off x="7707135" y="2704192"/>
              <a:ext cx="7152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&lt;a&gt;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20856118">
              <a:off x="3355948" y="2490187"/>
              <a:ext cx="12490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&lt;span&gt;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630690">
              <a:off x="7355297" y="2158688"/>
              <a:ext cx="7200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&lt;li&gt;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20050254">
              <a:off x="6395820" y="2439426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&lt;ul&gt;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 rot="21240044">
              <a:off x="6055547" y="1603556"/>
              <a:ext cx="16161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&lt;section&gt;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21110687">
              <a:off x="4993895" y="1325848"/>
              <a:ext cx="9156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&lt;h1&gt;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255400">
              <a:off x="6645181" y="3102425"/>
              <a:ext cx="14859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&lt;strong&gt;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826208">
              <a:off x="4994512" y="2894448"/>
              <a:ext cx="13340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&lt;input&gt;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61718">
              <a:off x="5065345" y="2194557"/>
              <a:ext cx="10935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&lt;img&gt;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7132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Headings help with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page structure</a:t>
            </a:r>
            <a:r>
              <a:rPr lang="en-US" sz="3200" dirty="0"/>
              <a:t>, just like in Microsoft Word</a:t>
            </a:r>
          </a:p>
          <a:p>
            <a:r>
              <a:rPr lang="en-US" sz="3200" dirty="0"/>
              <a:t>HTML has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six</a:t>
            </a:r>
            <a:r>
              <a:rPr lang="en-US" sz="3200" dirty="0"/>
              <a:t> different headings</a:t>
            </a:r>
          </a:p>
          <a:p>
            <a:pPr lvl="1"/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  <a:r>
              <a:rPr lang="en-GB" dirty="0"/>
              <a:t> defines the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most important </a:t>
            </a:r>
            <a:r>
              <a:rPr lang="en-GB" dirty="0"/>
              <a:t>heading</a:t>
            </a:r>
          </a:p>
          <a:p>
            <a:pPr lvl="1"/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&lt;h6&gt;</a:t>
            </a:r>
            <a:r>
              <a:rPr lang="en-GB" dirty="0"/>
              <a:t> defines the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least important </a:t>
            </a:r>
            <a:r>
              <a:rPr lang="en-GB" dirty="0"/>
              <a:t>heading</a:t>
            </a:r>
            <a:endParaRPr lang="en-US" sz="3000" dirty="0"/>
          </a:p>
          <a:p>
            <a:r>
              <a:rPr lang="en-US" sz="3200" dirty="0"/>
              <a:t>Example: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Headings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15212" y="4449917"/>
            <a:ext cx="10958400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Biggest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Smaller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 Smaller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&lt;/h3&gt;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&lt;h4&gt;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Smallest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&lt;/h4&gt;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0630" r="61878" b="52223"/>
          <a:stretch/>
        </p:blipFill>
        <p:spPr>
          <a:xfrm>
            <a:off x="8172449" y="4495800"/>
            <a:ext cx="3370981" cy="184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3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Create a Web page with 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five</a:t>
            </a:r>
            <a:r>
              <a:rPr lang="en-US" dirty="0"/>
              <a:t> headings: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Heading for the whole page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Four smaller headings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&lt;h2&gt;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&lt;h5&gt;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&lt;h5&gt;</a:t>
            </a:r>
            <a:r>
              <a:rPr lang="en-US" b="1" dirty="0"/>
              <a:t> </a:t>
            </a:r>
            <a:r>
              <a:rPr lang="en-US" dirty="0"/>
              <a:t>tags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Headings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66254" b="44444"/>
          <a:stretch/>
        </p:blipFill>
        <p:spPr>
          <a:xfrm>
            <a:off x="7334523" y="1371600"/>
            <a:ext cx="4446300" cy="4117568"/>
          </a:xfrm>
          <a:prstGeom prst="roundRect">
            <a:avLst>
              <a:gd name="adj" fmla="val 625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5712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Headings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15212" y="1136246"/>
            <a:ext cx="109584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Headings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Actual site Heading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Sub-heading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Inside sub-heading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&lt;/h3&gt;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&lt;h4&gt;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Smaller heading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&lt;/h4&gt;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smallest heading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h5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ru-RU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4116412" y="1295400"/>
            <a:ext cx="3271940" cy="685800"/>
          </a:xfrm>
          <a:prstGeom prst="wedgeRoundRectCallout">
            <a:avLst>
              <a:gd name="adj1" fmla="val -61807"/>
              <a:gd name="adj2" fmla="val 614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3200" dirty="0">
                <a:solidFill>
                  <a:srgbClr val="FFFFFF"/>
                </a:solidFill>
                <a:latin typeface="+mn-lt"/>
              </a:rPr>
              <a:t>Set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page title</a:t>
            </a:r>
            <a:endParaRPr lang="bg-BG" sz="32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6543928" y="2514600"/>
            <a:ext cx="2758568" cy="743347"/>
          </a:xfrm>
          <a:prstGeom prst="wedgeRoundRectCallout">
            <a:avLst>
              <a:gd name="adj1" fmla="val -73118"/>
              <a:gd name="adj2" fmla="val 561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3200" dirty="0">
                <a:solidFill>
                  <a:srgbClr val="FFFFFF"/>
                </a:solidFill>
                <a:latin typeface="+mn-lt"/>
              </a:rPr>
              <a:t>Page content</a:t>
            </a:r>
            <a:endParaRPr lang="bg-BG" sz="32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771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&lt;p&gt;</a:t>
            </a:r>
            <a:r>
              <a:rPr lang="en-US" dirty="0"/>
              <a:t> tag defines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paragraph</a:t>
            </a:r>
          </a:p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&lt;br&gt;</a:t>
            </a:r>
            <a:r>
              <a:rPr lang="en-US" dirty="0"/>
              <a:t> tag defines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line break</a:t>
            </a:r>
          </a:p>
          <a:p>
            <a:pPr>
              <a:lnSpc>
                <a:spcPct val="110000"/>
              </a:lnSpc>
            </a:pPr>
            <a:r>
              <a:rPr lang="en-US" dirty="0"/>
              <a:t>Example:</a:t>
            </a:r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Paragraphs</a:t>
            </a:r>
            <a:endParaRPr lang="en-US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08012" y="3397499"/>
            <a:ext cx="10515598" cy="21878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paragraph</a:t>
            </a:r>
            <a:r>
              <a:rPr lang="ru-RU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 paragraph</a:t>
            </a:r>
            <a:r>
              <a:rPr lang="ru-RU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&lt;br&gt; </a:t>
            </a:r>
            <a:r>
              <a:rPr lang="ru-RU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</a:t>
            </a:r>
            <a:r>
              <a:rPr lang="en-US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</a:t>
            </a:r>
            <a:r>
              <a:rPr lang="ru-RU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empty line</a:t>
            </a:r>
            <a:r>
              <a:rPr lang="ru-RU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--&gt;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paragraph</a:t>
            </a:r>
            <a:r>
              <a:rPr lang="ru-RU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301" y="3092402"/>
            <a:ext cx="2742111" cy="2798072"/>
          </a:xfrm>
          <a:prstGeom prst="roundRect">
            <a:avLst>
              <a:gd name="adj" fmla="val 5698"/>
            </a:avLst>
          </a:prstGeom>
        </p:spPr>
      </p:pic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6468078" y="3766830"/>
            <a:ext cx="1912334" cy="652770"/>
          </a:xfrm>
          <a:prstGeom prst="wedgeRoundRectCallout">
            <a:avLst>
              <a:gd name="adj1" fmla="val -73118"/>
              <a:gd name="adj2" fmla="val 561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Comment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69157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Create a Web page holding</a:t>
            </a:r>
            <a:br>
              <a:rPr lang="en-US" dirty="0"/>
            </a:br>
            <a:r>
              <a:rPr lang="en-US" dirty="0"/>
              <a:t>three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paragraphs</a:t>
            </a:r>
            <a:r>
              <a:rPr lang="en-US" dirty="0"/>
              <a:t> and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blank line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Heading for the whole page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&lt;h1&gt;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Three paragraph</a:t>
            </a:r>
            <a:r>
              <a:rPr lang="en-GB" dirty="0"/>
              <a:t>s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&lt;p&gt;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Blank line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&lt;br&gt;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&lt;em&gt;</a:t>
            </a:r>
            <a:r>
              <a:rPr lang="en-US" dirty="0"/>
              <a:t> tag for emphasizing text (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italic</a:t>
            </a:r>
            <a:r>
              <a:rPr lang="en-US" dirty="0"/>
              <a:t> </a:t>
            </a:r>
            <a:r>
              <a:rPr lang="en-US" i="1" dirty="0"/>
              <a:t>font</a:t>
            </a:r>
            <a:r>
              <a:rPr lang="en-US" dirty="0"/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</a:t>
            </a:r>
            <a:r>
              <a:rPr lang="en-GB" dirty="0"/>
              <a:t>Paragraphs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613" y="1360343"/>
            <a:ext cx="3109800" cy="3939080"/>
          </a:xfrm>
          <a:prstGeom prst="roundRect">
            <a:avLst>
              <a:gd name="adj" fmla="val 963"/>
            </a:avLst>
          </a:prstGeom>
        </p:spPr>
      </p:pic>
    </p:spTree>
    <p:extLst>
      <p:ext uri="{BB962C8B-B14F-4D97-AF65-F5344CB8AC3E}">
        <p14:creationId xmlns:p14="http://schemas.microsoft.com/office/powerpoint/2010/main" val="2347327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Paragraphs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15212" y="1136246"/>
            <a:ext cx="109584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Paragraphs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&lt;em&gt;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&lt;/em&gt;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paragraph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&lt;em&gt;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&lt;/em&gt;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paragraph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&lt;em&gt;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&lt;/em&gt;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paragraph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ru-RU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240" y="1289172"/>
            <a:ext cx="3469464" cy="4394655"/>
          </a:xfrm>
          <a:prstGeom prst="roundRect">
            <a:avLst>
              <a:gd name="adj" fmla="val 794"/>
            </a:avLst>
          </a:prstGeom>
        </p:spPr>
      </p:pic>
    </p:spTree>
    <p:extLst>
      <p:ext uri="{BB962C8B-B14F-4D97-AF65-F5344CB8AC3E}">
        <p14:creationId xmlns:p14="http://schemas.microsoft.com/office/powerpoint/2010/main" val="136862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4762597" cy="1110780"/>
          </a:xfrm>
        </p:spPr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2" descr="http://www.graphicsfuel.com/wp-content/uploads/2012/07/books-icon-512.png">
            <a:extLst>
              <a:ext uri="{FF2B5EF4-FFF2-40B4-BE49-F238E27FC236}">
                <a16:creationId xmlns:a16="http://schemas.microsoft.com/office/drawing/2014/main" id="{A31C51D5-8105-4B16-9FD2-0F0DBCAA7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4637" y="724564"/>
            <a:ext cx="1801975" cy="180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DACA2B-1964-4C57-AFFA-66369CEB6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195" y="4612546"/>
            <a:ext cx="1559656" cy="1559654"/>
          </a:xfrm>
          <a:prstGeom prst="rect">
            <a:avLst/>
          </a:prstGeom>
        </p:spPr>
      </p:pic>
      <p:pic>
        <p:nvPicPr>
          <p:cNvPr id="6" name="Picture 4" descr="http://icons.iconarchive.com/icons/hopstarter/adobe-cs4/256/File-Adobe-Dreamweaver-HTML-01-icon.png">
            <a:extLst>
              <a:ext uri="{FF2B5EF4-FFF2-40B4-BE49-F238E27FC236}">
                <a16:creationId xmlns:a16="http://schemas.microsoft.com/office/drawing/2014/main" id="{2AF29254-DA22-4AEE-8A03-1B5093B2E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8172">
            <a:off x="5799239" y="2788986"/>
            <a:ext cx="1355912" cy="135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icons.iconarchive.com/icons/hopstarter/adobe-cs4/256/File-Adobe-Dreamweaver-CSS-01-icon.png">
            <a:extLst>
              <a:ext uri="{FF2B5EF4-FFF2-40B4-BE49-F238E27FC236}">
                <a16:creationId xmlns:a16="http://schemas.microsoft.com/office/drawing/2014/main" id="{46DFE983-D79A-4528-A1C8-D29999653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37665">
            <a:off x="6866990" y="2778309"/>
            <a:ext cx="1377267" cy="137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485BC9-866B-489F-899A-63FEF0F9C9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2456" y="1638964"/>
            <a:ext cx="3164556" cy="4080466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7DA41E23-17C0-4A9F-90FB-EF7A79B6AB67}"/>
              </a:ext>
            </a:extLst>
          </p:cNvPr>
          <p:cNvSpPr txBox="1">
            <a:spLocks noChangeArrowheads="1"/>
          </p:cNvSpPr>
          <p:nvPr/>
        </p:nvSpPr>
        <p:spPr>
          <a:xfrm>
            <a:off x="190413" y="1191467"/>
            <a:ext cx="11804822" cy="553001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/>
              <a:t>HTML Introduction</a:t>
            </a:r>
          </a:p>
          <a:p>
            <a:pPr marL="446088" indent="-446088">
              <a:lnSpc>
                <a:spcPct val="100000"/>
              </a:lnSpc>
              <a:spcBef>
                <a:spcPts val="1200"/>
              </a:spcBef>
              <a:buFontTx/>
              <a:buAutoNum type="arabicPeriod"/>
            </a:pPr>
            <a:r>
              <a:rPr lang="en-US" sz="3200"/>
              <a:t>Basic </a:t>
            </a:r>
            <a:r>
              <a:rPr lang="en-US" sz="3200">
                <a:solidFill>
                  <a:schemeClr val="tx2">
                    <a:lumMod val="75000"/>
                  </a:schemeClr>
                </a:solidFill>
              </a:rPr>
              <a:t>HTML Tags</a:t>
            </a:r>
          </a:p>
          <a:p>
            <a:pPr marL="714375" lvl="1" indent="-411163">
              <a:lnSpc>
                <a:spcPct val="100000"/>
              </a:lnSpc>
            </a:pPr>
            <a:r>
              <a:rPr lang="en-US" sz="3000"/>
              <a:t>Headings, Paragraphs,</a:t>
            </a:r>
            <a:br>
              <a:rPr lang="en-US" sz="3000"/>
            </a:br>
            <a:r>
              <a:rPr lang="en-US" sz="3000"/>
              <a:t>Images, Lists, Hyperlinks,</a:t>
            </a:r>
            <a:br>
              <a:rPr lang="en-US" sz="3000"/>
            </a:br>
            <a:r>
              <a:rPr lang="en-US" sz="3000"/>
              <a:t>Divs and Spans, Forms</a:t>
            </a:r>
          </a:p>
          <a:p>
            <a:pPr marL="446088" indent="-446088">
              <a:lnSpc>
                <a:spcPct val="100000"/>
              </a:lnSpc>
              <a:spcBef>
                <a:spcPts val="1200"/>
              </a:spcBef>
              <a:buFontTx/>
              <a:buAutoNum type="arabicPeriod"/>
            </a:pPr>
            <a:r>
              <a:rPr lang="en-US" sz="3200"/>
              <a:t>Basic </a:t>
            </a:r>
            <a:r>
              <a:rPr lang="en-US" sz="3200">
                <a:solidFill>
                  <a:schemeClr val="tx2">
                    <a:lumMod val="75000"/>
                  </a:schemeClr>
                </a:solidFill>
              </a:rPr>
              <a:t>CSS Styling</a:t>
            </a:r>
          </a:p>
          <a:p>
            <a:pPr marL="714375" lvl="1" indent="-411163">
              <a:lnSpc>
                <a:spcPct val="100000"/>
              </a:lnSpc>
            </a:pPr>
            <a:r>
              <a:rPr lang="en-US" sz="3000"/>
              <a:t>Selectors, Rules, Fonts, Colors,</a:t>
            </a:r>
            <a:br>
              <a:rPr lang="en-US" sz="3000"/>
            </a:br>
            <a:r>
              <a:rPr lang="en-US" sz="3000"/>
              <a:t>Borders, Margins, Paddings,</a:t>
            </a:r>
            <a:br>
              <a:rPr lang="en-US" sz="3000"/>
            </a:br>
            <a:r>
              <a:rPr lang="en-US" sz="3000"/>
              <a:t>Blocks and Inline Elements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4442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Bullets and Numbered Lists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279410" y="1208855"/>
            <a:ext cx="5119801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item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 item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item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279410" y="3952055"/>
            <a:ext cx="5119801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One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Two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Three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987" y="1208854"/>
            <a:ext cx="4046204" cy="2372545"/>
          </a:xfrm>
          <a:prstGeom prst="roundRect">
            <a:avLst>
              <a:gd name="adj" fmla="val 1545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309" y="3952055"/>
            <a:ext cx="4057284" cy="2372545"/>
          </a:xfrm>
          <a:prstGeom prst="roundRect">
            <a:avLst>
              <a:gd name="adj" fmla="val 1545"/>
            </a:avLst>
          </a:prstGeom>
        </p:spPr>
      </p:pic>
    </p:spTree>
    <p:extLst>
      <p:ext uri="{BB962C8B-B14F-4D97-AF65-F5344CB8AC3E}">
        <p14:creationId xmlns:p14="http://schemas.microsoft.com/office/powerpoint/2010/main" val="112053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dirty="0"/>
              <a:t>Create a Web page:</a:t>
            </a:r>
          </a:p>
          <a:p>
            <a:pPr lvl="1"/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todo.html</a:t>
            </a:r>
            <a:endParaRPr lang="en-US" dirty="0"/>
          </a:p>
          <a:p>
            <a:pPr lvl="1"/>
            <a:r>
              <a:rPr lang="en-US" dirty="0"/>
              <a:t>Title: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TODO List</a:t>
            </a:r>
          </a:p>
          <a:p>
            <a:pPr lvl="1"/>
            <a:r>
              <a:rPr lang="en-US" dirty="0"/>
              <a:t>Large heading: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My TODO List</a:t>
            </a:r>
          </a:p>
          <a:p>
            <a:pPr lvl="1"/>
            <a:r>
              <a:rPr lang="en-US" dirty="0"/>
              <a:t>List of items: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HTML5 course @ SoftUni</a:t>
            </a:r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 HTML &amp; CSS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Teddy – birthday present</a:t>
            </a:r>
          </a:p>
          <a:p>
            <a:pPr lvl="2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My TODO List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912" y="1447800"/>
            <a:ext cx="5531302" cy="3698254"/>
          </a:xfrm>
          <a:prstGeom prst="roundRect">
            <a:avLst>
              <a:gd name="adj" fmla="val 1204"/>
            </a:avLst>
          </a:prstGeom>
        </p:spPr>
      </p:pic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6814372" y="5334000"/>
            <a:ext cx="4267200" cy="1066800"/>
          </a:xfrm>
          <a:prstGeom prst="wedgeRoundRectCallout">
            <a:avLst>
              <a:gd name="adj1" fmla="val -26123"/>
              <a:gd name="adj2" fmla="val -929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Hint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: 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&amp;ndash;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to display the long hyphen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–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33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My TODO List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15212" y="1037465"/>
            <a:ext cx="10958400" cy="55395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 List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TODO List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HTML5 course @ SoftUni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  <a:endParaRPr lang="ru-RU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Homework HTML &amp; CSS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Teddy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&amp;ndash;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Birthday present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&lt;/ul&gt;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ru-RU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1087878"/>
            <a:ext cx="4036425" cy="27669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1087878"/>
            <a:ext cx="4036425" cy="276698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1087878"/>
            <a:ext cx="4036425" cy="27669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1087878"/>
            <a:ext cx="4036425" cy="276698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1087878"/>
            <a:ext cx="4036425" cy="276698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1087878"/>
            <a:ext cx="4036425" cy="276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7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Created by using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&lt;a&gt;</a:t>
            </a:r>
            <a:r>
              <a:rPr lang="en-ZA" dirty="0"/>
              <a:t> tag</a:t>
            </a:r>
          </a:p>
          <a:p>
            <a:endParaRPr lang="en-ZA" dirty="0"/>
          </a:p>
          <a:p>
            <a:pPr>
              <a:spcBef>
                <a:spcPts val="1200"/>
              </a:spcBef>
            </a:pPr>
            <a:r>
              <a:rPr lang="en-ZA" dirty="0"/>
              <a:t>The actual address is specified in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href=""</a:t>
            </a:r>
            <a:r>
              <a:rPr lang="en-ZA" dirty="0"/>
              <a:t> attribute</a:t>
            </a:r>
          </a:p>
          <a:p>
            <a:endParaRPr lang="en-ZA" dirty="0"/>
          </a:p>
          <a:p>
            <a:pPr>
              <a:spcBef>
                <a:spcPts val="1200"/>
              </a:spcBef>
            </a:pPr>
            <a:r>
              <a:rPr lang="en-ZA" dirty="0">
                <a:solidFill>
                  <a:schemeClr val="tx2">
                    <a:lumMod val="75000"/>
                  </a:schemeClr>
                </a:solidFill>
              </a:rPr>
              <a:t>External</a:t>
            </a:r>
            <a:r>
              <a:rPr lang="en-ZA" dirty="0"/>
              <a:t> hyperlink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Hyperlinks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4849998"/>
            <a:ext cx="10867748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="https://softuni.bg"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8612" y="4682836"/>
            <a:ext cx="2295525" cy="866775"/>
          </a:xfrm>
          <a:prstGeom prst="roundRect">
            <a:avLst>
              <a:gd name="adj" fmla="val 4541"/>
            </a:avLst>
          </a:prstGeom>
        </p:spPr>
      </p:pic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08012" y="1878132"/>
            <a:ext cx="10867748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&lt;a&gt;&lt;/a&gt;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08012" y="3378048"/>
            <a:ext cx="10867748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="https://softuni.bg"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5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dirty="0"/>
              <a:t>Create a Web page:</a:t>
            </a:r>
          </a:p>
          <a:p>
            <a:pPr lvl="1"/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hello.html</a:t>
            </a:r>
            <a:endParaRPr lang="en-US" dirty="0"/>
          </a:p>
          <a:p>
            <a:pPr lvl="1"/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Hello HTML</a:t>
            </a:r>
          </a:p>
          <a:p>
            <a:pPr lvl="1"/>
            <a:r>
              <a:rPr lang="en-US" dirty="0"/>
              <a:t>Large heading: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Hello HTML!</a:t>
            </a:r>
          </a:p>
          <a:p>
            <a:pPr lvl="1"/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am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&lt;your name (bold)&gt;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 I am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from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&lt;your town as link to your town's Web site&gt;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lvl="1"/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study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&lt;specialty (italic)&gt;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&lt;link to SoftUni&gt;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Hello HTML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832" y="1245709"/>
            <a:ext cx="5181600" cy="3464442"/>
          </a:xfrm>
          <a:prstGeom prst="roundRect">
            <a:avLst>
              <a:gd name="adj" fmla="val 1204"/>
            </a:avLst>
          </a:prstGeom>
        </p:spPr>
      </p:pic>
    </p:spTree>
    <p:extLst>
      <p:ext uri="{BB962C8B-B14F-4D97-AF65-F5344CB8AC3E}">
        <p14:creationId xmlns:p14="http://schemas.microsoft.com/office/powerpoint/2010/main" val="2258988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>
                <a:solidFill>
                  <a:schemeClr val="tx2">
                    <a:lumMod val="75000"/>
                  </a:schemeClr>
                </a:solidFill>
              </a:rPr>
              <a:t>Local</a:t>
            </a:r>
            <a:r>
              <a:rPr lang="en-ZA" dirty="0"/>
              <a:t> hyperlink – link to the same web site</a:t>
            </a:r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r>
              <a:rPr lang="en-ZA" dirty="0">
                <a:solidFill>
                  <a:schemeClr val="tx2">
                    <a:lumMod val="75000"/>
                  </a:schemeClr>
                </a:solidFill>
              </a:rPr>
              <a:t>Internal</a:t>
            </a:r>
            <a:r>
              <a:rPr lang="en-ZA" dirty="0"/>
              <a:t> hyperlink (to the same page)</a:t>
            </a:r>
          </a:p>
          <a:p>
            <a:endParaRPr lang="en-ZA" dirty="0"/>
          </a:p>
          <a:p>
            <a:endParaRPr lang="en-ZA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Hyperlinks – Local and Internal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57884" y="4691795"/>
            <a:ext cx="10867748" cy="14804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 id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top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Heading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 </a:t>
            </a:r>
            <a:r>
              <a:rPr lang="ru-RU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 some long text </a:t>
            </a:r>
            <a:r>
              <a:rPr lang="ru-RU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  <a:endParaRPr lang="en-US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 to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#top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target="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_self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"&gt;top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657884" y="1882925"/>
            <a:ext cx="10867748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="welcome.html"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Review "welcome.html"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263" y="2795644"/>
            <a:ext cx="6452988" cy="938156"/>
          </a:xfrm>
          <a:prstGeom prst="roundRect">
            <a:avLst>
              <a:gd name="adj" fmla="val 8018"/>
            </a:avLst>
          </a:prstGeom>
        </p:spPr>
      </p:pic>
      <p:sp>
        <p:nvSpPr>
          <p:cNvPr id="25" name="Bent Arrow 9"/>
          <p:cNvSpPr/>
          <p:nvPr/>
        </p:nvSpPr>
        <p:spPr>
          <a:xfrm>
            <a:off x="5535207" y="2949964"/>
            <a:ext cx="1113100" cy="629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8761412" y="4184248"/>
            <a:ext cx="3048000" cy="2216552"/>
            <a:chOff x="8685212" y="3657600"/>
            <a:chExt cx="3368496" cy="244515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85212" y="3657600"/>
              <a:ext cx="3368496" cy="2445152"/>
            </a:xfrm>
            <a:prstGeom prst="roundRect">
              <a:avLst>
                <a:gd name="adj" fmla="val 3786"/>
              </a:avLst>
            </a:prstGeom>
          </p:spPr>
        </p:pic>
        <p:sp>
          <p:nvSpPr>
            <p:cNvPr id="11" name="Curved Right Arrow 10"/>
            <p:cNvSpPr/>
            <p:nvPr/>
          </p:nvSpPr>
          <p:spPr>
            <a:xfrm flipH="1" flipV="1">
              <a:off x="10514012" y="3898100"/>
              <a:ext cx="387827" cy="1964152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403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dirty="0"/>
              <a:t>Create a three page Web site:</a:t>
            </a:r>
          </a:p>
          <a:p>
            <a:pPr lvl="1"/>
            <a:r>
              <a:rPr lang="en-US" dirty="0"/>
              <a:t>Create page: 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home.html</a:t>
            </a:r>
          </a:p>
          <a:p>
            <a:pPr lvl="1"/>
            <a:r>
              <a:rPr lang="en-US" dirty="0"/>
              <a:t>Link it with both: 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hello.html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todo.html</a:t>
            </a:r>
          </a:p>
          <a:p>
            <a:pPr lvl="1"/>
            <a:r>
              <a:rPr lang="en-US" dirty="0"/>
              <a:t>In both files create: 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link "</a:t>
            </a:r>
            <a:r>
              <a:rPr lang="en-US" b="1" dirty="0">
                <a:latin typeface="Consolas" panose="020B0609020204030204" pitchFamily="49" charset="0"/>
              </a:rPr>
              <a:t>back to </a:t>
            </a:r>
            <a:r>
              <a:rPr lang="en-US" b="1" u="sng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home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Website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722812" y="1447800"/>
            <a:ext cx="6573520" cy="4518402"/>
            <a:chOff x="4722812" y="1447800"/>
            <a:chExt cx="6573520" cy="451840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812" y="2310929"/>
              <a:ext cx="2405559" cy="2516192"/>
            </a:xfrm>
            <a:prstGeom prst="roundRect">
              <a:avLst>
                <a:gd name="adj" fmla="val 3152"/>
              </a:avLst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2936" y="1447800"/>
              <a:ext cx="3023396" cy="2164496"/>
            </a:xfrm>
            <a:prstGeom prst="roundRect">
              <a:avLst>
                <a:gd name="adj" fmla="val 2585"/>
              </a:avLst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8474" y="3816244"/>
              <a:ext cx="3017858" cy="2149958"/>
            </a:xfrm>
            <a:prstGeom prst="roundRect">
              <a:avLst>
                <a:gd name="adj" fmla="val 2963"/>
              </a:avLst>
            </a:prstGeom>
          </p:spPr>
        </p:pic>
        <p:sp>
          <p:nvSpPr>
            <p:cNvPr id="14" name="Bent Arrow 9"/>
            <p:cNvSpPr/>
            <p:nvPr/>
          </p:nvSpPr>
          <p:spPr>
            <a:xfrm rot="12006408">
              <a:off x="7185109" y="4152583"/>
              <a:ext cx="1000940" cy="153375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7" name="Bent Arrow 9"/>
            <p:cNvSpPr/>
            <p:nvPr/>
          </p:nvSpPr>
          <p:spPr>
            <a:xfrm rot="9578834">
              <a:off x="7160919" y="3219192"/>
              <a:ext cx="1000940" cy="153375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3875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82845"/>
            <a:ext cx="11804822" cy="557035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Images are inserted using the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&lt;img&gt;</a:t>
            </a:r>
            <a:r>
              <a:rPr lang="en-US" sz="3200" dirty="0"/>
              <a:t> tag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&lt;img&gt;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tag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attributes</a:t>
            </a:r>
            <a:r>
              <a:rPr lang="en-US" sz="32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src="…"</a:t>
            </a:r>
            <a:r>
              <a:rPr lang="en-US" sz="3000" b="1" dirty="0"/>
              <a:t> </a:t>
            </a:r>
            <a:r>
              <a:rPr lang="en-US" sz="3000" dirty="0"/>
              <a:t>– sets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location</a:t>
            </a:r>
            <a:r>
              <a:rPr lang="en-US" sz="3000" dirty="0"/>
              <a:t> of the image</a:t>
            </a:r>
          </a:p>
          <a:p>
            <a:pPr lvl="1"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alt="…"</a:t>
            </a:r>
            <a:r>
              <a:rPr lang="en-US" sz="3000" b="1" noProof="1"/>
              <a:t> </a:t>
            </a:r>
            <a:r>
              <a:rPr lang="en-US" sz="3000" dirty="0"/>
              <a:t>– sets an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alternative text</a:t>
            </a:r>
          </a:p>
          <a:p>
            <a:pPr lvl="1"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width</a:t>
            </a:r>
            <a:r>
              <a:rPr lang="en-US" sz="3000" dirty="0"/>
              <a:t> 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height="…"</a:t>
            </a:r>
            <a:r>
              <a:rPr lang="en-US" sz="3000" b="1" noProof="1"/>
              <a:t> </a:t>
            </a:r>
            <a:r>
              <a:rPr lang="en-US" sz="3000" dirty="0"/>
              <a:t>– sets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dimensions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1676400"/>
            <a:ext cx="10515598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images/SoftUni-logo.png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 logo (blue)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400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313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722" y="2222500"/>
            <a:ext cx="4247726" cy="3725413"/>
          </a:xfrm>
          <a:prstGeom prst="roundRect">
            <a:avLst>
              <a:gd name="adj" fmla="val 586"/>
            </a:avLst>
          </a:prstGeom>
        </p:spPr>
      </p:pic>
    </p:spTree>
    <p:extLst>
      <p:ext uri="{BB962C8B-B14F-4D97-AF65-F5344CB8AC3E}">
        <p14:creationId xmlns:p14="http://schemas.microsoft.com/office/powerpoint/2010/main" val="247596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751599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 are given 4 image files: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apple.png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banana.png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kiwi.png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organge.png</a:t>
            </a:r>
          </a:p>
          <a:p>
            <a:r>
              <a:rPr lang="en-US" dirty="0"/>
              <a:t>Create a Web page like the screenshot on the right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 use 3 paragraphs, each holding 5 images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Fruits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920" y="1295400"/>
            <a:ext cx="4711692" cy="4908470"/>
          </a:xfrm>
          <a:prstGeom prst="roundRect">
            <a:avLst>
              <a:gd name="adj" fmla="val 586"/>
            </a:avLst>
          </a:prstGeom>
        </p:spPr>
      </p:pic>
    </p:spTree>
    <p:extLst>
      <p:ext uri="{BB962C8B-B14F-4D97-AF65-F5344CB8AC3E}">
        <p14:creationId xmlns:p14="http://schemas.microsoft.com/office/powerpoint/2010/main" val="1820788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Forms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forms </a:t>
            </a:r>
            <a:r>
              <a:rPr lang="en-US" dirty="0"/>
              <a:t>allow user to fill data</a:t>
            </a:r>
            <a:br>
              <a:rPr lang="en-US" dirty="0"/>
            </a:br>
            <a:r>
              <a:rPr lang="en-US" dirty="0"/>
              <a:t>and send it to the server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 fields </a:t>
            </a:r>
            <a:r>
              <a:rPr lang="en-US" dirty="0"/>
              <a:t>can hold text, number,</a:t>
            </a:r>
            <a:br>
              <a:rPr lang="en-US" dirty="0"/>
            </a:br>
            <a:r>
              <a:rPr lang="en-US" dirty="0"/>
              <a:t>date, radio button, checkbox, …</a:t>
            </a:r>
          </a:p>
          <a:p>
            <a:r>
              <a:rPr lang="en-US" dirty="0"/>
              <a:t>Creating a contact form: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57236" y="4267200"/>
            <a:ext cx="10671176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First name: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name="firstname"&gt;&lt;br&gt;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Last name: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name="lastname"&gt;&lt;br&gt;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value="Submit"&gt;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283" y="998662"/>
            <a:ext cx="3378530" cy="3085592"/>
          </a:xfrm>
          <a:prstGeom prst="roundRect">
            <a:avLst>
              <a:gd name="adj" fmla="val 2783"/>
            </a:avLst>
          </a:prstGeom>
        </p:spPr>
      </p:pic>
    </p:spTree>
    <p:extLst>
      <p:ext uri="{BB962C8B-B14F-4D97-AF65-F5344CB8AC3E}">
        <p14:creationId xmlns:p14="http://schemas.microsoft.com/office/powerpoint/2010/main" val="103644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7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fund-softuni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747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742199" cy="5570355"/>
          </a:xfrm>
        </p:spPr>
        <p:txBody>
          <a:bodyPr>
            <a:normAutofit/>
          </a:bodyPr>
          <a:lstStyle/>
          <a:p>
            <a:r>
              <a:rPr lang="en-US" dirty="0"/>
              <a:t>Create a form: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 Name </a:t>
            </a:r>
            <a:r>
              <a:rPr lang="en-US" dirty="0"/>
              <a:t>– text box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Last Name </a:t>
            </a:r>
            <a:r>
              <a:rPr lang="en-US" dirty="0"/>
              <a:t>– text box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[Submit] </a:t>
            </a:r>
            <a:r>
              <a:rPr lang="en-US" dirty="0"/>
              <a:t>button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/>
              <a:t>Create a Web page like the screenshot on the right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 use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&lt;input type="text"/&gt;</a:t>
            </a:r>
            <a:r>
              <a:rPr lang="en-US" dirty="0"/>
              <a:t> and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&lt;input type="submit"/&gt;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Contact Form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291" y="1600200"/>
            <a:ext cx="4450442" cy="4064564"/>
          </a:xfrm>
          <a:prstGeom prst="roundRect">
            <a:avLst>
              <a:gd name="adj" fmla="val 2783"/>
            </a:avLst>
          </a:prstGeom>
        </p:spPr>
      </p:pic>
    </p:spTree>
    <p:extLst>
      <p:ext uri="{BB962C8B-B14F-4D97-AF65-F5344CB8AC3E}">
        <p14:creationId xmlns:p14="http://schemas.microsoft.com/office/powerpoint/2010/main" val="1603272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50126"/>
            <a:ext cx="8938472" cy="820600"/>
          </a:xfrm>
        </p:spPr>
        <p:txBody>
          <a:bodyPr/>
          <a:lstStyle/>
          <a:p>
            <a:r>
              <a:rPr lang="en-US" dirty="0"/>
              <a:t>Basic HTML Tags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81994"/>
            <a:ext cx="8938472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12" y="1054508"/>
            <a:ext cx="5181600" cy="3464442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362" y="632750"/>
            <a:ext cx="4343400" cy="2904017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6737" y="3059575"/>
            <a:ext cx="2570480" cy="1676400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1987" y="1369986"/>
            <a:ext cx="2971800" cy="3095914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56694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4773304"/>
            <a:ext cx="8938472" cy="820600"/>
          </a:xfrm>
        </p:spPr>
        <p:txBody>
          <a:bodyPr/>
          <a:lstStyle/>
          <a:p>
            <a:r>
              <a:rPr lang="en-US" dirty="0"/>
              <a:t>Cascading Style Sheets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6212" y="5661168"/>
            <a:ext cx="8938472" cy="719034"/>
          </a:xfrm>
        </p:spPr>
        <p:txBody>
          <a:bodyPr/>
          <a:lstStyle/>
          <a:p>
            <a:r>
              <a:rPr lang="en-US" dirty="0"/>
              <a:t>Separating Content from Presentation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2" y="1295400"/>
            <a:ext cx="2950464" cy="295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A64B71-1106-4381-B5ED-AE1460A85F0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72822"/>
              </a:clrFrom>
              <a:clrTo>
                <a:srgbClr val="27282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665" y="954865"/>
            <a:ext cx="4113068" cy="3437659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3CE4A5-F63E-4093-95F1-8AD4CE72A54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16161E"/>
              </a:clrFrom>
              <a:clrTo>
                <a:srgbClr val="16161E">
                  <a:alpha val="0"/>
                </a:srgbClr>
              </a:clrTo>
            </a:clrChange>
          </a:blip>
          <a:stretch>
            <a:fillRect/>
          </a:stretch>
        </p:blipFill>
        <p:spPr>
          <a:xfrm rot="440261">
            <a:off x="7720133" y="1311199"/>
            <a:ext cx="3820623" cy="325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34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</a:t>
            </a:r>
            <a:r>
              <a:rPr lang="en-US" dirty="0"/>
              <a:t>defines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styling </a:t>
            </a:r>
            <a:r>
              <a:rPr lang="en-US" dirty="0"/>
              <a:t>of the HTML elements</a:t>
            </a:r>
          </a:p>
          <a:p>
            <a:pPr lvl="1"/>
            <a:r>
              <a:rPr lang="en-US" dirty="0"/>
              <a:t>CSS specifies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colors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margins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sizes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positioning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floating</a:t>
            </a:r>
            <a:r>
              <a:rPr lang="en-US" dirty="0"/>
              <a:t>, …</a:t>
            </a:r>
          </a:p>
          <a:p>
            <a:pPr lvl="1"/>
            <a:r>
              <a:rPr lang="en-US" dirty="0"/>
              <a:t>Uses CSS declarations in format: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property:value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Inline CSS </a:t>
            </a:r>
            <a:r>
              <a:rPr lang="en-US" dirty="0"/>
              <a:t>defines formatting rules for a certain HTML element: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CSS?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7884" y="3930870"/>
            <a:ext cx="10867748" cy="10402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red; text-align: center; font-size: 30pt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a big RED centered text paragraph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105" y="5137734"/>
            <a:ext cx="8419306" cy="1539083"/>
          </a:xfrm>
          <a:prstGeom prst="roundRect">
            <a:avLst>
              <a:gd name="adj" fmla="val 3793"/>
            </a:avLst>
          </a:prstGeom>
        </p:spPr>
      </p:pic>
    </p:spTree>
    <p:extLst>
      <p:ext uri="{BB962C8B-B14F-4D97-AF65-F5344CB8AC3E}">
        <p14:creationId xmlns:p14="http://schemas.microsoft.com/office/powerpoint/2010/main" val="192850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color</a:t>
            </a:r>
            <a:r>
              <a:rPr lang="en-US" dirty="0"/>
              <a:t>: specifies the color of the letters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font-family</a:t>
            </a:r>
            <a:r>
              <a:rPr lang="en-US" dirty="0"/>
              <a:t>: should hold several fonts. If the browser does not support the first one, it tries the next, and so on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font-size</a:t>
            </a:r>
            <a:r>
              <a:rPr lang="en-US" dirty="0"/>
              <a:t>: sets the size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Fonts – Font Family, Size and Colors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6756" y="4267200"/>
            <a:ext cx="10797856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#AA77FF;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Consolas, monospace;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24pt; Example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012" y="4028188"/>
            <a:ext cx="3124200" cy="2343150"/>
          </a:xfrm>
          <a:prstGeom prst="roundRect">
            <a:avLst>
              <a:gd name="adj" fmla="val 1924"/>
            </a:avLst>
          </a:prstGeom>
        </p:spPr>
      </p:pic>
    </p:spTree>
    <p:extLst>
      <p:ext uri="{BB962C8B-B14F-4D97-AF65-F5344CB8AC3E}">
        <p14:creationId xmlns:p14="http://schemas.microsoft.com/office/powerpoint/2010/main" val="149013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>
            <a:normAutofit/>
          </a:bodyPr>
          <a:lstStyle/>
          <a:p>
            <a:r>
              <a:rPr lang="en-US" dirty="0"/>
              <a:t>Create a Web page like the screenshot below: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 a paragraph of text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&lt;span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style="…"&gt;</a:t>
            </a:r>
            <a:r>
              <a:rPr lang="en-US" b="1" dirty="0">
                <a:solidFill>
                  <a:srgbClr val="FBEEDC"/>
                </a:solidFill>
                <a:latin typeface="Consolas" panose="020B0609020204030204" pitchFamily="49" charset="0"/>
              </a:rPr>
              <a:t>text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&lt;/span&gt;</a:t>
            </a:r>
            <a:r>
              <a:rPr lang="en-US" dirty="0"/>
              <a:t> for the colored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Colors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673" y="2099440"/>
            <a:ext cx="7887478" cy="2438400"/>
          </a:xfrm>
          <a:prstGeom prst="roundRect">
            <a:avLst>
              <a:gd name="adj" fmla="val 2095"/>
            </a:avLst>
          </a:prstGeom>
        </p:spPr>
      </p:pic>
    </p:spTree>
    <p:extLst>
      <p:ext uri="{BB962C8B-B14F-4D97-AF65-F5344CB8AC3E}">
        <p14:creationId xmlns:p14="http://schemas.microsoft.com/office/powerpoint/2010/main" val="29127093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border</a:t>
            </a:r>
            <a:r>
              <a:rPr lang="en-US" dirty="0"/>
              <a:t>: specifies the type, thickness, color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border-radius</a:t>
            </a:r>
            <a:r>
              <a:rPr lang="en-US" dirty="0"/>
              <a:t>: rounds border edges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background</a:t>
            </a:r>
            <a:r>
              <a:rPr lang="en-US" dirty="0"/>
              <a:t>: sets the background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Borders, Backgrounds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5484" y="3849874"/>
            <a:ext cx="10797856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border: 2px solid red;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border-radius: 10px;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lightgray;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 border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940" y="2661626"/>
            <a:ext cx="2772071" cy="2038962"/>
          </a:xfrm>
          <a:prstGeom prst="roundRect">
            <a:avLst>
              <a:gd name="adj" fmla="val 2939"/>
            </a:avLst>
          </a:prstGeom>
        </p:spPr>
      </p:pic>
    </p:spTree>
    <p:extLst>
      <p:ext uri="{BB962C8B-B14F-4D97-AF65-F5344CB8AC3E}">
        <p14:creationId xmlns:p14="http://schemas.microsoft.com/office/powerpoint/2010/main" val="346200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Create a Web page like the screenshot:</a:t>
            </a:r>
          </a:p>
          <a:p>
            <a:pPr lvl="1"/>
            <a:r>
              <a:rPr lang="en-US" dirty="0"/>
              <a:t>Title: Borders</a:t>
            </a:r>
          </a:p>
          <a:p>
            <a:pPr lvl="1"/>
            <a:r>
              <a:rPr lang="en-US" dirty="0"/>
              <a:t>Content:</a:t>
            </a:r>
          </a:p>
          <a:p>
            <a:pPr lvl="2"/>
            <a:r>
              <a:rPr lang="en-US" dirty="0"/>
              <a:t>Red bordered paragraph</a:t>
            </a:r>
          </a:p>
          <a:p>
            <a:pPr lvl="2"/>
            <a:r>
              <a:rPr lang="en-US" dirty="0"/>
              <a:t>Green bordered paragraph</a:t>
            </a:r>
          </a:p>
          <a:p>
            <a:pPr lvl="2"/>
            <a:r>
              <a:rPr lang="en-US" dirty="0"/>
              <a:t>Blue bordered paragraph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 a paragraphs of text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&lt;span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style="…"&gt;</a:t>
            </a:r>
            <a:r>
              <a:rPr lang="en-US" b="1" dirty="0">
                <a:solidFill>
                  <a:srgbClr val="FBEEDC"/>
                </a:solidFill>
                <a:latin typeface="Consolas" panose="020B0609020204030204" pitchFamily="49" charset="0"/>
              </a:rPr>
              <a:t>text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&lt;/span&gt;</a:t>
            </a:r>
            <a:r>
              <a:rPr lang="en-US" dirty="0"/>
              <a:t> for the colored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Colors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212" y="1151118"/>
            <a:ext cx="3271488" cy="4581890"/>
          </a:xfrm>
          <a:prstGeom prst="roundRect">
            <a:avLst>
              <a:gd name="adj" fmla="val 1700"/>
            </a:avLst>
          </a:prstGeom>
        </p:spPr>
      </p:pic>
    </p:spTree>
    <p:extLst>
      <p:ext uri="{BB962C8B-B14F-4D97-AF65-F5344CB8AC3E}">
        <p14:creationId xmlns:p14="http://schemas.microsoft.com/office/powerpoint/2010/main" val="39505096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Margins, Padding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8556" y="1353943"/>
            <a:ext cx="10797856" cy="24560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15px; 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padding: 15px;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border-radius: 10px;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15px solid black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990012" y="1066800"/>
            <a:ext cx="2131468" cy="19561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27" y="4013200"/>
            <a:ext cx="9183171" cy="2562602"/>
          </a:xfrm>
          <a:prstGeom prst="roundRect">
            <a:avLst>
              <a:gd name="adj" fmla="val 2952"/>
            </a:avLst>
          </a:prstGeom>
        </p:spPr>
      </p:pic>
    </p:spTree>
    <p:extLst>
      <p:ext uri="{BB962C8B-B14F-4D97-AF65-F5344CB8AC3E}">
        <p14:creationId xmlns:p14="http://schemas.microsoft.com/office/powerpoint/2010/main" val="324650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 Tools / Styles Inspector / [F12]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14" y="1151121"/>
            <a:ext cx="9568966" cy="5312082"/>
          </a:xfrm>
          <a:prstGeom prst="roundRect">
            <a:avLst>
              <a:gd name="adj" fmla="val 1006"/>
            </a:avLst>
          </a:prstGeom>
        </p:spPr>
      </p:pic>
    </p:spTree>
    <p:extLst>
      <p:ext uri="{BB962C8B-B14F-4D97-AF65-F5344CB8AC3E}">
        <p14:creationId xmlns:p14="http://schemas.microsoft.com/office/powerpoint/2010/main" val="2313841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webstorm htm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662" y="877620"/>
            <a:ext cx="7429500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12084" y="4953000"/>
            <a:ext cx="9806728" cy="820600"/>
          </a:xfrm>
        </p:spPr>
        <p:txBody>
          <a:bodyPr/>
          <a:lstStyle/>
          <a:p>
            <a:r>
              <a:rPr lang="en-US" dirty="0"/>
              <a:t>HTML Tools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Developer Environments</a:t>
            </a:r>
          </a:p>
        </p:txBody>
      </p:sp>
      <p:pic>
        <p:nvPicPr>
          <p:cNvPr id="1038" name="Picture 1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98282">
            <a:off x="1162728" y="1024081"/>
            <a:ext cx="1633099" cy="1633099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36064">
            <a:off x="1075141" y="3194830"/>
            <a:ext cx="2015206" cy="2015206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57518">
            <a:off x="9351811" y="1443027"/>
            <a:ext cx="2065746" cy="2019612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81993">
            <a:off x="9120362" y="3900646"/>
            <a:ext cx="1780402" cy="128189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99513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Web page like at the screenshot.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 3 nested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&lt;div&gt;</a:t>
            </a:r>
            <a:r>
              <a:rPr lang="en-US" dirty="0"/>
              <a:t> elements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Outside div</a:t>
            </a:r>
            <a:r>
              <a:rPr lang="en-US" dirty="0"/>
              <a:t>: blue dotted border +</a:t>
            </a:r>
            <a:br>
              <a:rPr lang="en-US" dirty="0"/>
            </a:br>
            <a:r>
              <a:rPr lang="en-US" dirty="0"/>
              <a:t>border-radius + padding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Middle div</a:t>
            </a:r>
            <a:r>
              <a:rPr lang="en-US" dirty="0"/>
              <a:t>: red dashed border +</a:t>
            </a:r>
            <a:br>
              <a:rPr lang="en-US" dirty="0"/>
            </a:br>
            <a:r>
              <a:rPr lang="en-US" dirty="0"/>
              <a:t>border-radius + padding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Inner div</a:t>
            </a:r>
            <a:r>
              <a:rPr lang="en-US" dirty="0"/>
              <a:t>: green solid border + </a:t>
            </a:r>
            <a:br>
              <a:rPr lang="en-US" dirty="0"/>
            </a:br>
            <a:r>
              <a:rPr lang="en-US" dirty="0"/>
              <a:t>border-radius + padding + text-align + font-size</a:t>
            </a:r>
          </a:p>
          <a:p>
            <a:pPr lvl="1"/>
            <a:r>
              <a:rPr lang="en-US" dirty="0"/>
              <a:t>Use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&amp;lt;</a:t>
            </a:r>
            <a:r>
              <a:rPr lang="en-US" dirty="0"/>
              <a:t> and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&amp;gt;</a:t>
            </a:r>
            <a:r>
              <a:rPr lang="en-US" dirty="0"/>
              <a:t> to escape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characters in the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Rectangles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212" y="1971720"/>
            <a:ext cx="4267200" cy="3252019"/>
          </a:xfrm>
          <a:prstGeom prst="roundRect">
            <a:avLst>
              <a:gd name="adj" fmla="val 741"/>
            </a:avLst>
          </a:prstGeom>
        </p:spPr>
      </p:pic>
    </p:spTree>
    <p:extLst>
      <p:ext uri="{BB962C8B-B14F-4D97-AF65-F5344CB8AC3E}">
        <p14:creationId xmlns:p14="http://schemas.microsoft.com/office/powerpoint/2010/main" val="3309914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901" name="Text Box 5"/>
          <p:cNvSpPr txBox="1">
            <a:spLocks noChangeArrowheads="1"/>
          </p:cNvSpPr>
          <p:nvPr/>
        </p:nvSpPr>
        <p:spPr bwMode="auto">
          <a:xfrm>
            <a:off x="2055812" y="2824624"/>
            <a:ext cx="2895600" cy="3647152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Lorem ipsum dolor sit amet, consectetuer adipiscing elit. Suspendisse at pede ut purus malesuada dictum. Donec vitae neque non magna aliquam dictum.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Vestibulum et odio et ipsum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accumsan accumsan. Morbi at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arcu vel elit ultricies porta. Proin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tortor purus, luctus non, aliquam nec, interdum vel, mi. Sed nec quam nec odio lacinia molestie. Praesent augue tortor, convallis eget, euismod nonummy, lacinia ut, risus. 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976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Separate content from presentation!</a:t>
            </a:r>
          </a:p>
        </p:txBody>
      </p:sp>
      <p:sp>
        <p:nvSpPr>
          <p:cNvPr id="976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CSS Philosophy: Content/Presentation</a:t>
            </a:r>
          </a:p>
        </p:txBody>
      </p:sp>
      <p:sp>
        <p:nvSpPr>
          <p:cNvPr id="976902" name="Rectangle 6"/>
          <p:cNvSpPr>
            <a:spLocks noChangeArrowheads="1"/>
          </p:cNvSpPr>
          <p:nvPr/>
        </p:nvSpPr>
        <p:spPr bwMode="auto">
          <a:xfrm>
            <a:off x="6551608" y="2824624"/>
            <a:ext cx="2819401" cy="3647152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76903" name="Rectangle 7"/>
          <p:cNvSpPr>
            <a:spLocks noChangeArrowheads="1"/>
          </p:cNvSpPr>
          <p:nvPr/>
        </p:nvSpPr>
        <p:spPr bwMode="auto">
          <a:xfrm>
            <a:off x="6730317" y="4026378"/>
            <a:ext cx="2231180" cy="380281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4" name="Rectangle 8"/>
          <p:cNvSpPr>
            <a:spLocks noChangeArrowheads="1"/>
          </p:cNvSpPr>
          <p:nvPr/>
        </p:nvSpPr>
        <p:spPr bwMode="auto">
          <a:xfrm>
            <a:off x="6730317" y="4503708"/>
            <a:ext cx="2231180" cy="38028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5" name="Rectangle 9"/>
          <p:cNvSpPr>
            <a:spLocks noChangeArrowheads="1"/>
          </p:cNvSpPr>
          <p:nvPr/>
        </p:nvSpPr>
        <p:spPr bwMode="auto">
          <a:xfrm>
            <a:off x="6737538" y="4991459"/>
            <a:ext cx="2231180" cy="3802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6" name="Text Box 10"/>
          <p:cNvSpPr txBox="1">
            <a:spLocks noChangeArrowheads="1"/>
          </p:cNvSpPr>
          <p:nvPr/>
        </p:nvSpPr>
        <p:spPr bwMode="auto">
          <a:xfrm>
            <a:off x="6731187" y="2885515"/>
            <a:ext cx="6174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Bold</a:t>
            </a:r>
          </a:p>
        </p:txBody>
      </p:sp>
      <p:sp>
        <p:nvSpPr>
          <p:cNvPr id="976907" name="Text Box 11"/>
          <p:cNvSpPr txBox="1">
            <a:spLocks noChangeArrowheads="1"/>
          </p:cNvSpPr>
          <p:nvPr/>
        </p:nvSpPr>
        <p:spPr bwMode="auto">
          <a:xfrm>
            <a:off x="6737538" y="3190315"/>
            <a:ext cx="7370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Italics</a:t>
            </a:r>
          </a:p>
        </p:txBody>
      </p:sp>
      <p:sp>
        <p:nvSpPr>
          <p:cNvPr id="976908" name="Text Box 12"/>
          <p:cNvSpPr txBox="1">
            <a:spLocks noChangeArrowheads="1"/>
          </p:cNvSpPr>
          <p:nvPr/>
        </p:nvSpPr>
        <p:spPr bwMode="auto">
          <a:xfrm>
            <a:off x="6737538" y="3523691"/>
            <a:ext cx="8093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Indent</a:t>
            </a:r>
          </a:p>
        </p:txBody>
      </p:sp>
      <p:sp>
        <p:nvSpPr>
          <p:cNvPr id="976909" name="Text Box 13"/>
          <p:cNvSpPr txBox="1">
            <a:spLocks noChangeArrowheads="1"/>
          </p:cNvSpPr>
          <p:nvPr/>
        </p:nvSpPr>
        <p:spPr bwMode="auto">
          <a:xfrm>
            <a:off x="2237027" y="1775605"/>
            <a:ext cx="2685479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 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document)</a:t>
            </a:r>
          </a:p>
        </p:txBody>
      </p:sp>
      <p:sp>
        <p:nvSpPr>
          <p:cNvPr id="976910" name="Text Box 14"/>
          <p:cNvSpPr txBox="1">
            <a:spLocks noChangeArrowheads="1"/>
          </p:cNvSpPr>
          <p:nvPr/>
        </p:nvSpPr>
        <p:spPr bwMode="auto">
          <a:xfrm>
            <a:off x="6762037" y="1774167"/>
            <a:ext cx="239854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document)</a:t>
            </a:r>
          </a:p>
        </p:txBody>
      </p:sp>
      <p:sp>
        <p:nvSpPr>
          <p:cNvPr id="976911" name="Line 15"/>
          <p:cNvSpPr>
            <a:spLocks noChangeShapeType="1"/>
          </p:cNvSpPr>
          <p:nvPr/>
        </p:nvSpPr>
        <p:spPr bwMode="auto">
          <a:xfrm flipH="1" flipV="1">
            <a:off x="2741611" y="2993499"/>
            <a:ext cx="3987117" cy="76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2" name="Line 16"/>
          <p:cNvSpPr>
            <a:spLocks noChangeShapeType="1"/>
          </p:cNvSpPr>
          <p:nvPr/>
        </p:nvSpPr>
        <p:spPr bwMode="auto">
          <a:xfrm flipH="1">
            <a:off x="4684710" y="3374981"/>
            <a:ext cx="2088617" cy="1434207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3" name="Line 17"/>
          <p:cNvSpPr>
            <a:spLocks noChangeShapeType="1"/>
          </p:cNvSpPr>
          <p:nvPr/>
        </p:nvSpPr>
        <p:spPr bwMode="auto">
          <a:xfrm flipH="1">
            <a:off x="2237027" y="3725610"/>
            <a:ext cx="4587605" cy="672604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4" name="Line 18"/>
          <p:cNvSpPr>
            <a:spLocks noChangeShapeType="1"/>
          </p:cNvSpPr>
          <p:nvPr/>
        </p:nvSpPr>
        <p:spPr bwMode="auto">
          <a:xfrm flipH="1">
            <a:off x="4684711" y="4693848"/>
            <a:ext cx="2044017" cy="11534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5" name="Line 19"/>
          <p:cNvSpPr>
            <a:spLocks noChangeShapeType="1"/>
          </p:cNvSpPr>
          <p:nvPr/>
        </p:nvSpPr>
        <p:spPr bwMode="auto">
          <a:xfrm flipH="1">
            <a:off x="4951410" y="5212508"/>
            <a:ext cx="1786127" cy="426292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6" name="Line 20"/>
          <p:cNvSpPr>
            <a:spLocks noChangeShapeType="1"/>
          </p:cNvSpPr>
          <p:nvPr/>
        </p:nvSpPr>
        <p:spPr bwMode="auto">
          <a:xfrm flipH="1" flipV="1">
            <a:off x="2741612" y="3070180"/>
            <a:ext cx="3886200" cy="1146337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168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6901" grpId="0" animBg="1"/>
      <p:bldP spid="976902" grpId="0" animBg="1"/>
      <p:bldP spid="976903" grpId="0" animBg="1"/>
      <p:bldP spid="976904" grpId="0" animBg="1"/>
      <p:bldP spid="976905" grpId="0" animBg="1"/>
      <p:bldP spid="976906" grpId="0"/>
      <p:bldP spid="976907" grpId="0"/>
      <p:bldP spid="976908" grpId="0"/>
      <p:bldP spid="976909" grpId="0"/>
      <p:bldP spid="9769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97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CSS Philosophy: Result</a:t>
            </a:r>
          </a:p>
        </p:txBody>
      </p:sp>
      <p:sp>
        <p:nvSpPr>
          <p:cNvPr id="977923" name="Rectangle 3"/>
          <p:cNvSpPr>
            <a:spLocks noChangeArrowheads="1"/>
          </p:cNvSpPr>
          <p:nvPr/>
        </p:nvSpPr>
        <p:spPr bwMode="auto">
          <a:xfrm>
            <a:off x="3656013" y="1066800"/>
            <a:ext cx="4800599" cy="5334000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7924" name="Text Box 4"/>
          <p:cNvSpPr txBox="1">
            <a:spLocks noChangeArrowheads="1"/>
          </p:cNvSpPr>
          <p:nvPr/>
        </p:nvSpPr>
        <p:spPr bwMode="auto">
          <a:xfrm>
            <a:off x="3862386" y="1196976"/>
            <a:ext cx="4441825" cy="5139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lang="en-US" sz="2000" b="1" noProof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Lorem ipsum dolor sit amet, consectetuer adipiscing elit. Suspendisse at pede ut purus malesuada dictum. Donec vitae neque non magna aliquam dictum.</a:t>
            </a:r>
          </a:p>
          <a:p>
            <a:pPr marL="182880" lvl="1">
              <a:spcBef>
                <a:spcPct val="40000"/>
              </a:spcBef>
              <a:buFontTx/>
              <a:buChar char="•"/>
              <a:defRPr/>
            </a:pPr>
            <a:r>
              <a:rPr lang="en-US" sz="2000" b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Vestibulum et odio et ipsum</a:t>
            </a:r>
          </a:p>
          <a:p>
            <a:pPr marL="182880"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accumsan accumsan. Morbi at</a:t>
            </a:r>
          </a:p>
          <a:p>
            <a:pPr marL="182880"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arcu vel elit ultricies porta. Proin</a:t>
            </a:r>
          </a:p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lang="en-US" sz="2000" b="1" noProof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Tortor purus, luctus non, aliquam nec, interdum vel, mi. Sed nec quam nec odio lacinia molestie. Praesent augue tortor, convallis eget, euismod nonummy, lacinia ut, risus. </a:t>
            </a:r>
          </a:p>
        </p:txBody>
      </p:sp>
    </p:spTree>
    <p:extLst>
      <p:ext uri="{BB962C8B-B14F-4D97-AF65-F5344CB8AC3E}">
        <p14:creationId xmlns:p14="http://schemas.microsoft.com/office/powerpoint/2010/main" val="28715294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659411" y="1711974"/>
            <a:ext cx="1483001" cy="40619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7659411" y="3803727"/>
            <a:ext cx="1483001" cy="40619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95262" y="1665896"/>
            <a:ext cx="4038600" cy="4728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.special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blue;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#content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880262" y="3971055"/>
            <a:ext cx="244867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912102" y="4345196"/>
            <a:ext cx="244867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5563182" y="4752894"/>
            <a:ext cx="117859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575677" y="5133558"/>
            <a:ext cx="1556335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277187" y="3219204"/>
            <a:ext cx="171850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32220"/>
            <a:ext cx="9577597" cy="1110780"/>
          </a:xfrm>
        </p:spPr>
        <p:txBody>
          <a:bodyPr/>
          <a:lstStyle/>
          <a:p>
            <a:r>
              <a:rPr lang="en-US" dirty="0"/>
              <a:t>Combining HTML and CSS Files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08662" y="1665896"/>
            <a:ext cx="6705600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type="text/css" href="styles.css"&gt;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id="content"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 is a &lt;span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class="special"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special beer&lt;/span&gt; for &lt;span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 "special"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&gt;special drinkers&lt;/span&gt;.&lt;/p&gt;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08662" y="1132691"/>
            <a:ext cx="6705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using-css.html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595262" y="1132691"/>
            <a:ext cx="4038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styles.css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Bent Arrow 9"/>
          <p:cNvSpPr/>
          <p:nvPr/>
        </p:nvSpPr>
        <p:spPr>
          <a:xfrm>
            <a:off x="5103813" y="1143000"/>
            <a:ext cx="2430296" cy="2003781"/>
          </a:xfrm>
          <a:prstGeom prst="bentArrow">
            <a:avLst>
              <a:gd name="adj1" fmla="val 15171"/>
              <a:gd name="adj2" fmla="val 13278"/>
              <a:gd name="adj3" fmla="val 20625"/>
              <a:gd name="adj4" fmla="val 673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586" y="4659775"/>
            <a:ext cx="2748111" cy="1628776"/>
          </a:xfrm>
          <a:prstGeom prst="roundRect">
            <a:avLst>
              <a:gd name="adj" fmla="val 2500"/>
            </a:avLst>
          </a:prstGeom>
        </p:spPr>
      </p:pic>
    </p:spTree>
    <p:extLst>
      <p:ext uri="{BB962C8B-B14F-4D97-AF65-F5344CB8AC3E}">
        <p14:creationId xmlns:p14="http://schemas.microsoft.com/office/powerpoint/2010/main" val="85711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8" grpId="0" animBg="1"/>
      <p:bldP spid="18" grpId="0" animBg="1"/>
      <p:bldP spid="19" grpId="0" animBg="1"/>
      <p:bldP spid="20" grpId="0" animBg="1"/>
      <p:bldP spid="21" grpId="0" animBg="1"/>
      <p:bldP spid="17" grpId="0" animBg="1"/>
      <p:bldP spid="12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.class</a:t>
            </a:r>
            <a:r>
              <a:rPr lang="en-US" dirty="0"/>
              <a:t> – selects a group of elements</a:t>
            </a:r>
            <a:br>
              <a:rPr lang="en-US" dirty="0"/>
            </a:br>
            <a:r>
              <a:rPr lang="en-US" dirty="0"/>
              <a:t>with the specified class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#id</a:t>
            </a:r>
            <a:r>
              <a:rPr lang="en-US" dirty="0"/>
              <a:t> – selects a unique element by ID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tag</a:t>
            </a:r>
            <a:r>
              <a:rPr lang="en-US" dirty="0"/>
              <a:t> – selects all specified tags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dirty="0"/>
              <a:t> - selects everything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Selectors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95262" y="1600005"/>
            <a:ext cx="4038600" cy="49635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.special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blue;</a:t>
            </a:r>
          </a:p>
          <a:p>
            <a:pPr eaLnBrk="0" hangingPunct="0">
              <a:lnSpc>
                <a:spcPct val="85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#content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lnSpc>
                <a:spcPct val="85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lnSpc>
                <a:spcPct val="85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{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0;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95262" y="1066800"/>
            <a:ext cx="4038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styles.css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148" y="4448821"/>
            <a:ext cx="3759692" cy="2228330"/>
          </a:xfrm>
          <a:prstGeom prst="roundRect">
            <a:avLst>
              <a:gd name="adj" fmla="val 2500"/>
            </a:avLst>
          </a:prstGeom>
        </p:spPr>
      </p:pic>
    </p:spTree>
    <p:extLst>
      <p:ext uri="{BB962C8B-B14F-4D97-AF65-F5344CB8AC3E}">
        <p14:creationId xmlns:p14="http://schemas.microsoft.com/office/powerpoint/2010/main" val="78472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a Web page like at the screenshot.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Create HTML file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langs.html</a:t>
            </a:r>
          </a:p>
          <a:p>
            <a:pPr lvl="1"/>
            <a:r>
              <a:rPr lang="en-US" dirty="0"/>
              <a:t>Create CSS file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langs.css</a:t>
            </a:r>
          </a:p>
          <a:p>
            <a:pPr lvl="1"/>
            <a:r>
              <a:rPr lang="en-US" dirty="0"/>
              <a:t>Link the CSS file in the HTML header</a:t>
            </a:r>
            <a:br>
              <a:rPr lang="en-US" dirty="0"/>
            </a:br>
            <a:r>
              <a:rPr lang="en-US" b="1" spc="-2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&lt;link rel="…" href="langs.css"&gt;</a:t>
            </a:r>
          </a:p>
          <a:p>
            <a:pPr lvl="1"/>
            <a:r>
              <a:rPr lang="en-US" dirty="0"/>
              <a:t>In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body</a:t>
            </a:r>
            <a:r>
              <a:rPr lang="en-US" dirty="0"/>
              <a:t> CSS selector define:</a:t>
            </a:r>
            <a:endParaRPr lang="bg-BG" dirty="0"/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background:#EEE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line-height:1.5em; font-size:24pt;</a:t>
            </a:r>
          </a:p>
          <a:p>
            <a:pPr lvl="1"/>
            <a:r>
              <a:rPr lang="en-US" dirty="0"/>
              <a:t>Define and use a CSS class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.lang</a:t>
            </a:r>
            <a:r>
              <a:rPr lang="en-US" noProof="1"/>
              <a:t> </a:t>
            </a:r>
            <a:r>
              <a:rPr lang="en-US" dirty="0"/>
              <a:t>for styling the languages:</a:t>
            </a:r>
          </a:p>
          <a:p>
            <a:pPr lvl="2"/>
            <a:r>
              <a:rPr lang="en-US" dirty="0"/>
              <a:t>Specify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border:1px #AAA, border-radius, background:#CCC, padding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Languages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427" y="1963460"/>
            <a:ext cx="4187710" cy="2578640"/>
          </a:xfrm>
          <a:prstGeom prst="roundRect">
            <a:avLst>
              <a:gd name="adj" fmla="val 2500"/>
            </a:avLst>
          </a:prstGeom>
        </p:spPr>
      </p:pic>
    </p:spTree>
    <p:extLst>
      <p:ext uri="{BB962C8B-B14F-4D97-AF65-F5344CB8AC3E}">
        <p14:creationId xmlns:p14="http://schemas.microsoft.com/office/powerpoint/2010/main" val="213508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Languages (HTML + CSS)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84862" y="1665896"/>
            <a:ext cx="6347750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 &lt;title&gt;…&lt;/title&gt;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&lt;link rel="stylesheet" type=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"text/css" href="languages.css"&gt;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Programming … &lt;span </a:t>
            </a: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class="lang"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PHP&lt;/span&gt;, &lt;span </a:t>
            </a: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class="lang"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JavaScript&lt;/span&gt;, … purpose.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84862" y="1132691"/>
            <a:ext cx="634775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languages.html</a:t>
            </a:r>
            <a:endParaRPr lang="en-US" b="1" spc="-8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290462" y="1665896"/>
            <a:ext cx="4290350" cy="4728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1.5em;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spc="-8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.lang 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2px 10px;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#AAA;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#CCC;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10px;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290462" y="1132691"/>
            <a:ext cx="429035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languages.css</a:t>
            </a:r>
            <a:endParaRPr lang="en-US" b="1" spc="-8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13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&lt;div&gt;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dirty="0"/>
              <a:t>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block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elements </a:t>
            </a:r>
            <a:r>
              <a:rPr lang="en-US" dirty="0"/>
              <a:t>(rectangles)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Fill the entire container width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Stack vertically one after another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Elements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075401" y="1739458"/>
            <a:ext cx="3429211" cy="4606162"/>
            <a:chOff x="7694401" y="1097835"/>
            <a:chExt cx="3429211" cy="4606162"/>
          </a:xfrm>
        </p:grpSpPr>
        <p:sp>
          <p:nvSpPr>
            <p:cNvPr id="5" name="Rounded Rectangle 4"/>
            <p:cNvSpPr/>
            <p:nvPr/>
          </p:nvSpPr>
          <p:spPr>
            <a:xfrm>
              <a:off x="7694402" y="1760719"/>
              <a:ext cx="3429210" cy="3943278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94401" y="1097835"/>
              <a:ext cx="34292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</a:rPr>
                <a:t>display: block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859614" y="2611819"/>
              <a:ext cx="3113186" cy="1337107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991509" y="275907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991509" y="3035928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991509" y="332004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991509" y="5038482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991509" y="5323606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991509" y="1950130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91509" y="2234243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7859614" y="4124817"/>
              <a:ext cx="3113186" cy="768115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991509" y="427207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991509" y="4548925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991509" y="360071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676677" y="3331970"/>
            <a:ext cx="6844515" cy="30162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style="border:1px solid red; text-align:center"&gt;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centered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style="border:1px solid blue"&gt;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style="border:1px solid red; text-align:right"&gt;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307" y="3235248"/>
            <a:ext cx="3148003" cy="1385641"/>
          </a:xfrm>
          <a:prstGeom prst="roundRect">
            <a:avLst>
              <a:gd name="adj" fmla="val 1511"/>
            </a:avLst>
          </a:prstGeom>
        </p:spPr>
      </p:pic>
    </p:spTree>
    <p:extLst>
      <p:ext uri="{BB962C8B-B14F-4D97-AF65-F5344CB8AC3E}">
        <p14:creationId xmlns:p14="http://schemas.microsoft.com/office/powerpoint/2010/main" val="379463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>
          <a:xfrm>
            <a:off x="8075402" y="2402342"/>
            <a:ext cx="3429210" cy="3943278"/>
          </a:xfrm>
          <a:prstGeom prst="roundRect">
            <a:avLst>
              <a:gd name="adj" fmla="val 903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&lt;span&gt;</a:t>
            </a:r>
            <a:r>
              <a:rPr lang="en-US" dirty="0"/>
              <a:t>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inline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element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Its shape is not always rectangular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Can be split across multiple lines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Elements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75401" y="1739458"/>
            <a:ext cx="3429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display: inline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72509" y="5680105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/>
          <p:nvPr/>
        </p:nvSpPr>
        <p:spPr>
          <a:xfrm>
            <a:off x="8372509" y="5965229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/>
          <p:cNvSpPr/>
          <p:nvPr/>
        </p:nvSpPr>
        <p:spPr>
          <a:xfrm>
            <a:off x="8372509" y="2591753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 15"/>
          <p:cNvSpPr/>
          <p:nvPr/>
        </p:nvSpPr>
        <p:spPr>
          <a:xfrm>
            <a:off x="8372509" y="2875866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580138" y="3435593"/>
            <a:ext cx="7065580" cy="29100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style="text-align:justify"&gt;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&lt;span style="color:white; background:blue; padding-right:3px; padding-left:3px;"&gt;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the Software University (SoftUni) in Sofia (Bulgaria)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good luck!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764" y="3260830"/>
            <a:ext cx="3154885" cy="124861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803" y="4678404"/>
            <a:ext cx="2881755" cy="82638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764" y="3255682"/>
            <a:ext cx="3154886" cy="1246831"/>
          </a:xfrm>
          <a:prstGeom prst="roundRect">
            <a:avLst>
              <a:gd name="adj" fmla="val 1511"/>
            </a:avLst>
          </a:prstGeom>
        </p:spPr>
      </p:pic>
    </p:spTree>
    <p:extLst>
      <p:ext uri="{BB962C8B-B14F-4D97-AF65-F5344CB8AC3E}">
        <p14:creationId xmlns:p14="http://schemas.microsoft.com/office/powerpoint/2010/main" val="61888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>
          <a:xfrm>
            <a:off x="8075402" y="2402342"/>
            <a:ext cx="3429210" cy="3943278"/>
          </a:xfrm>
          <a:prstGeom prst="roundRect">
            <a:avLst>
              <a:gd name="adj" fmla="val 903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88572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Elements can be also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inline-block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Rectangles arranged one after another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Just like words in a sentence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</a:t>
            </a:r>
            <a:r>
              <a:rPr lang="bg-BG" dirty="0"/>
              <a:t>-</a:t>
            </a:r>
            <a:r>
              <a:rPr lang="en-US" dirty="0"/>
              <a:t>Block Elements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46802" y="1739458"/>
            <a:ext cx="3886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display: inline-block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72509" y="5680105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/>
          <p:nvPr/>
        </p:nvSpPr>
        <p:spPr>
          <a:xfrm>
            <a:off x="8372509" y="5965229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/>
          <p:cNvSpPr/>
          <p:nvPr/>
        </p:nvSpPr>
        <p:spPr>
          <a:xfrm>
            <a:off x="8372509" y="2591753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 15"/>
          <p:cNvSpPr/>
          <p:nvPr/>
        </p:nvSpPr>
        <p:spPr>
          <a:xfrm>
            <a:off x="8372509" y="2875866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661494" y="3160818"/>
            <a:ext cx="6857249" cy="31870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style="text-align:justify;"&gt;</a:t>
            </a:r>
          </a:p>
          <a:p>
            <a:pPr marL="452438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background:green"&gt;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438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background:red"&gt;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 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438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393529" y="3317286"/>
            <a:ext cx="1137052" cy="400800"/>
            <a:chOff x="8860388" y="4181361"/>
            <a:chExt cx="1137052" cy="400800"/>
          </a:xfrm>
        </p:grpSpPr>
        <p:sp>
          <p:nvSpPr>
            <p:cNvPr id="20" name="Rounded Rectangle 19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964862" y="4277985"/>
              <a:ext cx="922303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830312" y="3317286"/>
            <a:ext cx="1363868" cy="400800"/>
            <a:chOff x="8860388" y="4181361"/>
            <a:chExt cx="1137052" cy="400800"/>
          </a:xfrm>
        </p:grpSpPr>
        <p:sp>
          <p:nvSpPr>
            <p:cNvPr id="22" name="Rounded Rectangle 21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952155" y="4277985"/>
              <a:ext cx="95343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393528" y="3894958"/>
            <a:ext cx="1760503" cy="400800"/>
            <a:chOff x="8860388" y="4181361"/>
            <a:chExt cx="1137052" cy="400800"/>
          </a:xfrm>
        </p:grpSpPr>
        <p:sp>
          <p:nvSpPr>
            <p:cNvPr id="25" name="Rounded Rectangle 24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932052" y="4277985"/>
              <a:ext cx="99416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341001" y="3889878"/>
            <a:ext cx="845671" cy="400800"/>
            <a:chOff x="8860388" y="4181361"/>
            <a:chExt cx="1137052" cy="400800"/>
          </a:xfrm>
        </p:grpSpPr>
        <p:sp>
          <p:nvSpPr>
            <p:cNvPr id="29" name="Rounded Rectangle 28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0004307" y="4485110"/>
            <a:ext cx="1182366" cy="400800"/>
            <a:chOff x="8860388" y="4181361"/>
            <a:chExt cx="1137052" cy="400800"/>
          </a:xfrm>
        </p:grpSpPr>
        <p:sp>
          <p:nvSpPr>
            <p:cNvPr id="32" name="Rounded Rectangle 31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351452" y="4485110"/>
            <a:ext cx="451695" cy="400800"/>
            <a:chOff x="8860388" y="4181361"/>
            <a:chExt cx="1137052" cy="400800"/>
          </a:xfrm>
        </p:grpSpPr>
        <p:sp>
          <p:nvSpPr>
            <p:cNvPr id="35" name="Rounded Rectangle 34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064350" y="4277985"/>
              <a:ext cx="705101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393529" y="4485110"/>
            <a:ext cx="758894" cy="400800"/>
            <a:chOff x="8860388" y="4181361"/>
            <a:chExt cx="1137052" cy="400800"/>
          </a:xfrm>
        </p:grpSpPr>
        <p:sp>
          <p:nvSpPr>
            <p:cNvPr id="39" name="Rounded Rectangle 38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8372509" y="5395992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5" name="Rectangle 44"/>
          <p:cNvSpPr/>
          <p:nvPr/>
        </p:nvSpPr>
        <p:spPr>
          <a:xfrm>
            <a:off x="8372509" y="5110252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516" y="3304709"/>
            <a:ext cx="2840982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4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WebStorm</a:t>
            </a:r>
          </a:p>
          <a:p>
            <a:pPr lvl="1"/>
            <a:r>
              <a:rPr lang="en-US" dirty="0"/>
              <a:t>Powerful IDE for HTML, CSS and JavaScript, paid product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Studio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Node.js Tools</a:t>
            </a:r>
          </a:p>
          <a:p>
            <a:pPr lvl="1"/>
            <a:r>
              <a:rPr lang="en-US" dirty="0"/>
              <a:t>For many languages and technologies,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Windows only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Studio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Code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Brackets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NetBeans</a:t>
            </a:r>
          </a:p>
          <a:p>
            <a:pPr lvl="1"/>
            <a:r>
              <a:rPr lang="en-US" dirty="0"/>
              <a:t>Good free tools for HTML5,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cross-platform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Sublime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Vim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Notepad++</a:t>
            </a:r>
          </a:p>
          <a:p>
            <a:pPr lvl="1"/>
            <a:r>
              <a:rPr lang="en-US" dirty="0"/>
              <a:t>For hackers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– Developer Environments</a:t>
            </a:r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8558" y="1263281"/>
            <a:ext cx="1146840" cy="1121228"/>
          </a:xfrm>
          <a:prstGeom prst="rect">
            <a:avLst/>
          </a:prstGeom>
        </p:spPr>
      </p:pic>
      <p:pic>
        <p:nvPicPr>
          <p:cNvPr id="6" name="Picture 5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0746" y="2743200"/>
            <a:ext cx="1522466" cy="930184"/>
          </a:xfrm>
          <a:prstGeom prst="roundRect">
            <a:avLst>
              <a:gd name="adj" fmla="val 2286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6119" y="5386033"/>
            <a:ext cx="1371719" cy="987638"/>
          </a:xfrm>
          <a:prstGeom prst="rect">
            <a:avLst/>
          </a:prstGeom>
        </p:spPr>
      </p:pic>
      <p:pic>
        <p:nvPicPr>
          <p:cNvPr id="1028" name="Picture 4" descr="https://cdn.tutsplus.com/net/uploads/2013/11/deeper-in-brackets-retina-preview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541" y="4130584"/>
            <a:ext cx="944876" cy="944876"/>
          </a:xfrm>
          <a:prstGeom prst="roundRect">
            <a:avLst>
              <a:gd name="adj" fmla="val 2286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55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Web page (HTML + CSS) like at the screenshot: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Contact Us Form (HTML)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67372" y="1981200"/>
            <a:ext cx="7534502" cy="432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&lt;span&gt;First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name="firstname"&gt;&lt;br&gt;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&lt;span&gt;Town:&lt;/span&gt;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name="town"&gt;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value="1"&gt;Sofia&lt;/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value="Submit"&gt;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480" y="2238330"/>
            <a:ext cx="3278188" cy="3810000"/>
          </a:xfrm>
          <a:prstGeom prst="roundRect">
            <a:avLst>
              <a:gd name="adj" fmla="val 1447"/>
            </a:avLst>
          </a:prstGeom>
        </p:spPr>
      </p:pic>
    </p:spTree>
    <p:extLst>
      <p:ext uri="{BB962C8B-B14F-4D97-AF65-F5344CB8AC3E}">
        <p14:creationId xmlns:p14="http://schemas.microsoft.com/office/powerpoint/2010/main" val="19794382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Styling the Contact Us Form (CSS)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51556" y="1143000"/>
            <a:ext cx="5214256" cy="52014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span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80px;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 3px 3px 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input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select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150px;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170612" y="1143000"/>
            <a:ext cx="5387280" cy="52014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0px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box-sizing: border-box;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select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input[type='submit']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 0 12px 98px;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80px; height: 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2035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036" y="518750"/>
            <a:ext cx="4267200" cy="3252019"/>
          </a:xfrm>
          <a:prstGeom prst="roundRect">
            <a:avLst>
              <a:gd name="adj" fmla="val 174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55998"/>
            <a:ext cx="8938472" cy="820600"/>
          </a:xfrm>
        </p:spPr>
        <p:txBody>
          <a:bodyPr/>
          <a:lstStyle/>
          <a:p>
            <a:r>
              <a:rPr lang="en-US" dirty="0"/>
              <a:t>Styling with CSS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834166"/>
            <a:ext cx="8938472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762" y="3073637"/>
            <a:ext cx="4696234" cy="1451833"/>
          </a:xfrm>
          <a:prstGeom prst="roundRect">
            <a:avLst>
              <a:gd name="adj" fmla="val 209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738" y="2414572"/>
            <a:ext cx="4127274" cy="2541426"/>
          </a:xfrm>
          <a:prstGeom prst="roundRect">
            <a:avLst>
              <a:gd name="adj" fmla="val 250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56314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4" y="1151121"/>
            <a:ext cx="7428000" cy="5570355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3200" dirty="0"/>
              <a:t> describes text with formatting,</a:t>
            </a:r>
            <a:br>
              <a:rPr lang="en-US" sz="3200" dirty="0"/>
            </a:br>
            <a:r>
              <a:rPr lang="en-US" sz="3200" dirty="0"/>
              <a:t>images, tables, forms, etc.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Uses tags like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sz="3000" dirty="0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&lt;img&gt;</a:t>
            </a:r>
            <a:r>
              <a:rPr lang="en-US" sz="3000" noProof="1"/>
              <a:t> </a:t>
            </a:r>
            <a:r>
              <a:rPr lang="en-US" sz="3000" dirty="0"/>
              <a:t>and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&lt;a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href="…"&gt;</a:t>
            </a:r>
            <a:endParaRPr lang="en-US" sz="3000" noProof="1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CSS </a:t>
            </a:r>
            <a:r>
              <a:rPr lang="en-US" sz="3200" dirty="0"/>
              <a:t>adds styling to the HTML documents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Font, color, background, alignment, …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Layout, position, size, margins, paddings, …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Web sites </a:t>
            </a:r>
            <a:r>
              <a:rPr lang="en-US" sz="3200" dirty="0"/>
              <a:t>consist of HTML + CSS + images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May hold JavaScript code and other assets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058" y="1407665"/>
            <a:ext cx="2207821" cy="14107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860257" y="1911690"/>
            <a:ext cx="2106858" cy="2280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888AF8-A81C-4269-B650-3C592DBCB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1806" y="4419600"/>
            <a:ext cx="3152805" cy="17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1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Technologies </a:t>
            </a:r>
            <a:r>
              <a:rPr lang="en-US"/>
              <a:t>– HTML and CSS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>
                <a:hlinkClick r:id="rId3"/>
              </a:rPr>
              <a:t>https://softuni.bg/courses/software-technologies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DF717F-2EA4-4E05-B225-038C8BC88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FC634-0FDC-47C2-96C5-7AA560F81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Chrome </a:t>
            </a:r>
            <a:r>
              <a:rPr lang="en-US" noProof="1"/>
              <a:t>DevTools</a:t>
            </a:r>
            <a:r>
              <a:rPr lang="en-US" dirty="0"/>
              <a:t> – just press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[F12]</a:t>
            </a:r>
            <a:r>
              <a:rPr lang="en-US" dirty="0"/>
              <a:t> in Chrome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Firefox Developer Tools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E6FC38-EFDC-4BC8-8B37-0E298FA4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 Developer Tools</a:t>
            </a:r>
          </a:p>
        </p:txBody>
      </p:sp>
      <p:pic>
        <p:nvPicPr>
          <p:cNvPr id="1026" name="Picture 2" descr="https://developer.chrome.com/devtools/images/devtools-window.png">
            <a:extLst>
              <a:ext uri="{FF2B5EF4-FFF2-40B4-BE49-F238E27FC236}">
                <a16:creationId xmlns:a16="http://schemas.microsoft.com/office/drawing/2014/main" id="{A01611DB-907E-483D-9425-1CF7E8CA2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438" y="1828597"/>
            <a:ext cx="9505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361C37-CEB2-4174-A3EB-6421B3D11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812" y="4355799"/>
            <a:ext cx="6531101" cy="20946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919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953000"/>
            <a:ext cx="8938472" cy="820600"/>
          </a:xfrm>
        </p:spPr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25176" y="5754968"/>
            <a:ext cx="8938472" cy="688256"/>
          </a:xfrm>
        </p:spPr>
        <p:txBody>
          <a:bodyPr/>
          <a:lstStyle/>
          <a:p>
            <a:r>
              <a:rPr lang="en-US" dirty="0"/>
              <a:t>What is Hypertext Markup Language?</a:t>
            </a:r>
          </a:p>
        </p:txBody>
      </p:sp>
      <p:pic>
        <p:nvPicPr>
          <p:cNvPr id="2050" name="Picture 2" descr="Image result for htm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012" y="990600"/>
            <a:ext cx="487680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533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 is HTML?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3600" dirty="0"/>
              <a:t> –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sz="3600" dirty="0"/>
              <a:t>yper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sz="3600" dirty="0"/>
              <a:t>ext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sz="3600" dirty="0"/>
              <a:t>arkup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sz="3600" dirty="0"/>
              <a:t>anguage</a:t>
            </a:r>
            <a:endParaRPr lang="en-US" sz="3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3600" dirty="0"/>
              <a:t>A text-based notation for describing</a:t>
            </a:r>
          </a:p>
          <a:p>
            <a:pPr lvl="2">
              <a:lnSpc>
                <a:spcPct val="100000"/>
              </a:lnSpc>
              <a:defRPr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document structure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/>
              <a:t>(semantic markup)</a:t>
            </a:r>
          </a:p>
          <a:p>
            <a:pPr lvl="2">
              <a:lnSpc>
                <a:spcPct val="100000"/>
              </a:lnSpc>
              <a:defRPr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document content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/>
              <a:t>(text + images + others)</a:t>
            </a:r>
          </a:p>
          <a:p>
            <a:pPr lvl="2">
              <a:lnSpc>
                <a:spcPct val="100000"/>
              </a:lnSpc>
              <a:defRPr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formatting </a:t>
            </a:r>
            <a:r>
              <a:rPr lang="en-US" sz="3200" dirty="0"/>
              <a:t>(presentation markup)</a:t>
            </a:r>
          </a:p>
          <a:p>
            <a:pPr>
              <a:lnSpc>
                <a:spcPct val="100000"/>
              </a:lnSpc>
              <a:defRPr/>
            </a:pPr>
            <a:r>
              <a:rPr lang="en-US" sz="3600" dirty="0"/>
              <a:t>A HTML document consists of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many tags </a:t>
            </a:r>
            <a:r>
              <a:rPr lang="en-US" sz="3600" dirty="0"/>
              <a:t>(with nesting)</a:t>
            </a:r>
          </a:p>
          <a:p>
            <a:pPr>
              <a:lnSpc>
                <a:spcPct val="100000"/>
              </a:lnSpc>
              <a:defRPr/>
            </a:pPr>
            <a:r>
              <a:rPr lang="en-US" sz="3600" dirty="0"/>
              <a:t>A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web site </a:t>
            </a:r>
            <a:r>
              <a:rPr lang="en-US" sz="3600" dirty="0"/>
              <a:t>consists of many HTML documents (cross-linked) + images + CSS styles + scripts + other assets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2050" name="Picture 2" descr="http://www.iconhot.com/icon/png/coded/512/page-html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32209" y="1467652"/>
            <a:ext cx="2304891" cy="272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74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 txBox="1">
            <a:spLocks/>
          </p:cNvSpPr>
          <p:nvPr/>
        </p:nvSpPr>
        <p:spPr>
          <a:xfrm>
            <a:off x="1608916" y="4153869"/>
            <a:ext cx="8981296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&lt;a href="/home"&gt;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Navigate to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&lt;b&gt;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home page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&lt;/b&gt;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&lt;/a&gt;</a:t>
            </a:r>
            <a:endParaRPr lang="en-US" sz="30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Terminology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3592" y="1066800"/>
            <a:ext cx="11801642" cy="5638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Tags </a:t>
            </a:r>
            <a:r>
              <a:rPr lang="en-US" dirty="0"/>
              <a:t>– keywords describing the document structure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Attributes </a:t>
            </a:r>
            <a:r>
              <a:rPr lang="en-US" dirty="0"/>
              <a:t>–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properties of the tag, e.g. size, color, etc…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Elements </a:t>
            </a:r>
            <a:r>
              <a:rPr lang="en-US" dirty="0"/>
              <a:t>– opening + closing tag + attributes + content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14851" y="4216550"/>
            <a:ext cx="2603990" cy="52374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Rectangle 6"/>
          <p:cNvSpPr/>
          <p:nvPr/>
        </p:nvSpPr>
        <p:spPr>
          <a:xfrm>
            <a:off x="2066116" y="5159979"/>
            <a:ext cx="3581400" cy="52374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500283" y="3276600"/>
            <a:ext cx="2362199" cy="652770"/>
          </a:xfrm>
          <a:prstGeom prst="wedgeRoundRectCallout">
            <a:avLst>
              <a:gd name="adj1" fmla="val 14742"/>
              <a:gd name="adj2" fmla="val 1108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Opening tag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3204923" y="3276600"/>
            <a:ext cx="4364616" cy="652770"/>
          </a:xfrm>
          <a:prstGeom prst="wedgeRoundRectCallout">
            <a:avLst>
              <a:gd name="adj1" fmla="val -38689"/>
              <a:gd name="adj2" fmla="val 10442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Attribute: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key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"value"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6250086" y="4685611"/>
            <a:ext cx="1836134" cy="652770"/>
          </a:xfrm>
          <a:prstGeom prst="wedgeRoundRectCallout">
            <a:avLst>
              <a:gd name="adj1" fmla="val -74835"/>
              <a:gd name="adj2" fmla="val 384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Element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3363909" y="5818521"/>
            <a:ext cx="2174381" cy="652770"/>
          </a:xfrm>
          <a:prstGeom prst="wedgeRoundRectCallout">
            <a:avLst>
              <a:gd name="adj1" fmla="val -74925"/>
              <a:gd name="adj2" fmla="val -372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Closing tag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236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717</TotalTime>
  <Words>3297</Words>
  <Application>Microsoft Office PowerPoint</Application>
  <PresentationFormat>Custom</PresentationFormat>
  <Paragraphs>628</Paragraphs>
  <Slides>56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Consolas</vt:lpstr>
      <vt:lpstr>Wingdings</vt:lpstr>
      <vt:lpstr>Wingdings 2</vt:lpstr>
      <vt:lpstr>SoftUni 16x9</vt:lpstr>
      <vt:lpstr>HTML and CSS</vt:lpstr>
      <vt:lpstr>Table of Contents</vt:lpstr>
      <vt:lpstr>Have a Question?</vt:lpstr>
      <vt:lpstr>HTML Tools</vt:lpstr>
      <vt:lpstr>HTML – Developer Environments</vt:lpstr>
      <vt:lpstr>Browser Developer Tools</vt:lpstr>
      <vt:lpstr>HTML</vt:lpstr>
      <vt:lpstr>What is HTML?</vt:lpstr>
      <vt:lpstr>HTML Terminology</vt:lpstr>
      <vt:lpstr>HTML Page – Example</vt:lpstr>
      <vt:lpstr>Document Structure</vt:lpstr>
      <vt:lpstr>Exercise: Welcome to HTML</vt:lpstr>
      <vt:lpstr>HTML Common Tags</vt:lpstr>
      <vt:lpstr>Headings</vt:lpstr>
      <vt:lpstr>Problem: Headings</vt:lpstr>
      <vt:lpstr>Solution: Headings</vt:lpstr>
      <vt:lpstr>Paragraphs</vt:lpstr>
      <vt:lpstr>Exercise: Paragraphs</vt:lpstr>
      <vt:lpstr>Solution: Paragraphs</vt:lpstr>
      <vt:lpstr>Bullets and Numbered Lists</vt:lpstr>
      <vt:lpstr>Exercise: My TODO List</vt:lpstr>
      <vt:lpstr>Solution: My TODO List</vt:lpstr>
      <vt:lpstr>Hyperlinks</vt:lpstr>
      <vt:lpstr>Exercise: Hello HTML</vt:lpstr>
      <vt:lpstr>Hyperlinks – Local and Internal</vt:lpstr>
      <vt:lpstr>Exercise: Website</vt:lpstr>
      <vt:lpstr>Images</vt:lpstr>
      <vt:lpstr>Exercise: Fruits</vt:lpstr>
      <vt:lpstr>HTML Forms</vt:lpstr>
      <vt:lpstr>Exercise: Contact Form</vt:lpstr>
      <vt:lpstr>Basic HTML Tags</vt:lpstr>
      <vt:lpstr>Cascading Style Sheets</vt:lpstr>
      <vt:lpstr>What is CSS?</vt:lpstr>
      <vt:lpstr>Fonts – Font Family, Size and Colors</vt:lpstr>
      <vt:lpstr>Exercise: Colors</vt:lpstr>
      <vt:lpstr>Borders, Backgrounds</vt:lpstr>
      <vt:lpstr>Exercise: Colors</vt:lpstr>
      <vt:lpstr>Margins, Padding</vt:lpstr>
      <vt:lpstr>The Dev Tools / Styles Inspector / [F12]</vt:lpstr>
      <vt:lpstr>Exercise: Rectangles</vt:lpstr>
      <vt:lpstr>CSS Philosophy: Content/Presentation</vt:lpstr>
      <vt:lpstr>CSS Philosophy: Result</vt:lpstr>
      <vt:lpstr>Combining HTML and CSS Files</vt:lpstr>
      <vt:lpstr>CSS Selectors</vt:lpstr>
      <vt:lpstr>Exercise – Languages</vt:lpstr>
      <vt:lpstr>Solution – Languages (HTML + CSS)</vt:lpstr>
      <vt:lpstr>Block Elements</vt:lpstr>
      <vt:lpstr>Inline Elements</vt:lpstr>
      <vt:lpstr>Inline-Block Elements</vt:lpstr>
      <vt:lpstr>Exercise – Contact Us Form (HTML)</vt:lpstr>
      <vt:lpstr>Exercise – Styling the Contact Us Form (CSS)</vt:lpstr>
      <vt:lpstr>Styling with CSS</vt:lpstr>
      <vt:lpstr>Summary</vt:lpstr>
      <vt:lpstr>Software Technologies – HTML and CSS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Ivan Yonkov</cp:lastModifiedBy>
  <cp:revision>149</cp:revision>
  <dcterms:created xsi:type="dcterms:W3CDTF">2014-01-02T17:00:34Z</dcterms:created>
  <dcterms:modified xsi:type="dcterms:W3CDTF">2017-11-06T11:17:52Z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